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59" r:id="rId4"/>
    <p:sldId id="257" r:id="rId5"/>
    <p:sldId id="260" r:id="rId6"/>
    <p:sldId id="262" r:id="rId7"/>
    <p:sldId id="263" r:id="rId8"/>
    <p:sldId id="264" r:id="rId9"/>
    <p:sldId id="265" r:id="rId10"/>
    <p:sldId id="266" r:id="rId11"/>
    <p:sldId id="267" r:id="rId12"/>
    <p:sldId id="268" r:id="rId13"/>
    <p:sldId id="2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E56"/>
    <a:srgbClr val="4C8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57"/>
    <p:restoredTop sz="94706"/>
  </p:normalViewPr>
  <p:slideViewPr>
    <p:cSldViewPr snapToGrid="0" snapToObjects="1">
      <p:cViewPr varScale="1">
        <p:scale>
          <a:sx n="138" d="100"/>
          <a:sy n="138" d="100"/>
        </p:scale>
        <p:origin x="11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5E3AE-0971-A840-8064-93F9066CF1AF}" type="datetimeFigureOut">
              <a:rPr lang="en-US" smtClean="0"/>
              <a:t>5/22/20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F3686-D33B-B941-987D-20361BE21FD7}" type="slidenum">
              <a:rPr lang="en-US" smtClean="0"/>
              <a:t>‹#›</a:t>
            </a:fld>
            <a:endParaRPr lang="en-US"/>
          </a:p>
        </p:txBody>
      </p:sp>
    </p:spTree>
    <p:extLst>
      <p:ext uri="{BB962C8B-B14F-4D97-AF65-F5344CB8AC3E}">
        <p14:creationId xmlns:p14="http://schemas.microsoft.com/office/powerpoint/2010/main" val="3687620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F3686-D33B-B941-987D-20361BE21FD7}" type="slidenum">
              <a:rPr lang="en-US" smtClean="0"/>
              <a:t>3</a:t>
            </a:fld>
            <a:endParaRPr lang="en-US"/>
          </a:p>
        </p:txBody>
      </p:sp>
    </p:spTree>
    <p:extLst>
      <p:ext uri="{BB962C8B-B14F-4D97-AF65-F5344CB8AC3E}">
        <p14:creationId xmlns:p14="http://schemas.microsoft.com/office/powerpoint/2010/main" val="42438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4987-7FBA-8A45-B597-FFAE29CD9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D9B7F9-75AC-DD48-ACA6-265D141314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F419E3-1DC7-4144-B60D-2D37A00B9D82}"/>
              </a:ext>
            </a:extLst>
          </p:cNvPr>
          <p:cNvSpPr>
            <a:spLocks noGrp="1"/>
          </p:cNvSpPr>
          <p:nvPr>
            <p:ph type="dt" sz="half" idx="10"/>
          </p:nvPr>
        </p:nvSpPr>
        <p:spPr/>
        <p:txBody>
          <a:bodyPr/>
          <a:lstStyle/>
          <a:p>
            <a:fld id="{7D2CD22A-A377-A744-87F5-3A1667FA883C}" type="datetime1">
              <a:rPr lang="en-GB" smtClean="0"/>
              <a:t>22/05/2020</a:t>
            </a:fld>
            <a:endParaRPr lang="en-US"/>
          </a:p>
        </p:txBody>
      </p:sp>
      <p:sp>
        <p:nvSpPr>
          <p:cNvPr id="5" name="Footer Placeholder 4">
            <a:extLst>
              <a:ext uri="{FF2B5EF4-FFF2-40B4-BE49-F238E27FC236}">
                <a16:creationId xmlns:a16="http://schemas.microsoft.com/office/drawing/2014/main" id="{5F24C508-246F-2E4D-B54F-FE35F8A39408}"/>
              </a:ext>
            </a:extLst>
          </p:cNvPr>
          <p:cNvSpPr>
            <a:spLocks noGrp="1"/>
          </p:cNvSpPr>
          <p:nvPr>
            <p:ph type="ftr" sz="quarter" idx="11"/>
          </p:nvPr>
        </p:nvSpPr>
        <p:spPr/>
        <p:txBody>
          <a:bodyPr/>
          <a:lstStyle/>
          <a:p>
            <a:r>
              <a:rPr lang="en-US"/>
              <a:t>©APEXX Fintech Limited - 10131902</a:t>
            </a:r>
          </a:p>
        </p:txBody>
      </p:sp>
      <p:sp>
        <p:nvSpPr>
          <p:cNvPr id="6" name="Slide Number Placeholder 5">
            <a:extLst>
              <a:ext uri="{FF2B5EF4-FFF2-40B4-BE49-F238E27FC236}">
                <a16:creationId xmlns:a16="http://schemas.microsoft.com/office/drawing/2014/main" id="{C30C7729-C562-114D-84CE-5C2DDB5B96FB}"/>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74171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771C8-F971-4849-81C7-2812334317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FDB621-5BF8-7548-BB9F-8B277F921CC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A64C3-92A2-404E-8A73-F4D69CDD41ED}"/>
              </a:ext>
            </a:extLst>
          </p:cNvPr>
          <p:cNvSpPr>
            <a:spLocks noGrp="1"/>
          </p:cNvSpPr>
          <p:nvPr>
            <p:ph type="dt" sz="half" idx="10"/>
          </p:nvPr>
        </p:nvSpPr>
        <p:spPr/>
        <p:txBody>
          <a:bodyPr/>
          <a:lstStyle/>
          <a:p>
            <a:fld id="{ED61841C-8745-8C44-9A26-D1EF4810CCE0}" type="datetime1">
              <a:rPr lang="en-GB" smtClean="0"/>
              <a:t>22/05/2020</a:t>
            </a:fld>
            <a:endParaRPr lang="en-US"/>
          </a:p>
        </p:txBody>
      </p:sp>
      <p:sp>
        <p:nvSpPr>
          <p:cNvPr id="5" name="Footer Placeholder 4">
            <a:extLst>
              <a:ext uri="{FF2B5EF4-FFF2-40B4-BE49-F238E27FC236}">
                <a16:creationId xmlns:a16="http://schemas.microsoft.com/office/drawing/2014/main" id="{03A31A08-1528-D34A-BD31-4257AF9D3DC1}"/>
              </a:ext>
            </a:extLst>
          </p:cNvPr>
          <p:cNvSpPr>
            <a:spLocks noGrp="1"/>
          </p:cNvSpPr>
          <p:nvPr>
            <p:ph type="ftr" sz="quarter" idx="11"/>
          </p:nvPr>
        </p:nvSpPr>
        <p:spPr/>
        <p:txBody>
          <a:bodyPr/>
          <a:lstStyle/>
          <a:p>
            <a:r>
              <a:rPr lang="en-US"/>
              <a:t>©APEXX Fintech Limited - 10131902</a:t>
            </a:r>
          </a:p>
        </p:txBody>
      </p:sp>
      <p:sp>
        <p:nvSpPr>
          <p:cNvPr id="6" name="Slide Number Placeholder 5">
            <a:extLst>
              <a:ext uri="{FF2B5EF4-FFF2-40B4-BE49-F238E27FC236}">
                <a16:creationId xmlns:a16="http://schemas.microsoft.com/office/drawing/2014/main" id="{D975CF2B-999B-5842-BBB1-4DA76976CA9D}"/>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6594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B6ED93-16D4-1A4D-8103-309C1FD12F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7E1445-7795-E94F-9DFB-9370AFCDB2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890BD-4FF3-0B44-9FC0-523A0C36EFC3}"/>
              </a:ext>
            </a:extLst>
          </p:cNvPr>
          <p:cNvSpPr>
            <a:spLocks noGrp="1"/>
          </p:cNvSpPr>
          <p:nvPr>
            <p:ph type="dt" sz="half" idx="10"/>
          </p:nvPr>
        </p:nvSpPr>
        <p:spPr/>
        <p:txBody>
          <a:bodyPr/>
          <a:lstStyle/>
          <a:p>
            <a:fld id="{93D8F7D2-B9B0-0B4D-9028-7E860CCD2D39}" type="datetime1">
              <a:rPr lang="en-GB" smtClean="0"/>
              <a:t>22/05/2020</a:t>
            </a:fld>
            <a:endParaRPr lang="en-US"/>
          </a:p>
        </p:txBody>
      </p:sp>
      <p:sp>
        <p:nvSpPr>
          <p:cNvPr id="5" name="Footer Placeholder 4">
            <a:extLst>
              <a:ext uri="{FF2B5EF4-FFF2-40B4-BE49-F238E27FC236}">
                <a16:creationId xmlns:a16="http://schemas.microsoft.com/office/drawing/2014/main" id="{FE9FF09F-A820-7B4D-8EA5-08BC96829ED4}"/>
              </a:ext>
            </a:extLst>
          </p:cNvPr>
          <p:cNvSpPr>
            <a:spLocks noGrp="1"/>
          </p:cNvSpPr>
          <p:nvPr>
            <p:ph type="ftr" sz="quarter" idx="11"/>
          </p:nvPr>
        </p:nvSpPr>
        <p:spPr/>
        <p:txBody>
          <a:bodyPr/>
          <a:lstStyle/>
          <a:p>
            <a:r>
              <a:rPr lang="en-US"/>
              <a:t>©APEXX Fintech Limited - 10131902</a:t>
            </a:r>
          </a:p>
        </p:txBody>
      </p:sp>
      <p:sp>
        <p:nvSpPr>
          <p:cNvPr id="6" name="Slide Number Placeholder 5">
            <a:extLst>
              <a:ext uri="{FF2B5EF4-FFF2-40B4-BE49-F238E27FC236}">
                <a16:creationId xmlns:a16="http://schemas.microsoft.com/office/drawing/2014/main" id="{DB3FAB30-06D6-474F-8B89-A2E78EB4A600}"/>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14818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CEBA-E434-FF4C-81A0-499D2C147D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9FACB9-81B2-3D41-88C4-CFC4052AD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226593-59CF-C947-9C88-832016621403}"/>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5" name="Footer Placeholder 4">
            <a:extLst>
              <a:ext uri="{FF2B5EF4-FFF2-40B4-BE49-F238E27FC236}">
                <a16:creationId xmlns:a16="http://schemas.microsoft.com/office/drawing/2014/main" id="{3AB06EC8-6F2D-6B41-BC13-A0FD06F74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AF1C8-FC52-5B48-AC00-950E240D9B08}"/>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3380868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70D3-157E-3542-A0B7-D39F81068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9F9D3B-16A9-AB4A-90D1-FFF671F3AF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A21BE-C427-7F47-8F0A-1E432333495D}"/>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5" name="Footer Placeholder 4">
            <a:extLst>
              <a:ext uri="{FF2B5EF4-FFF2-40B4-BE49-F238E27FC236}">
                <a16:creationId xmlns:a16="http://schemas.microsoft.com/office/drawing/2014/main" id="{2BB85A12-C0A1-2B43-9DF8-FF5DD41E9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2CFCA-E078-1F48-BA57-728DEB36AA62}"/>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4160318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F116-ED4E-BE4C-9E46-874AEECDDB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6779DC-B837-1E42-B76B-85A954ED99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D31B4E-56B2-2D49-92F1-05FE05B0F8C4}"/>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5" name="Footer Placeholder 4">
            <a:extLst>
              <a:ext uri="{FF2B5EF4-FFF2-40B4-BE49-F238E27FC236}">
                <a16:creationId xmlns:a16="http://schemas.microsoft.com/office/drawing/2014/main" id="{13664F75-7B03-CF4F-A746-ABCDCCD7A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68516-968B-FF40-BCC9-D8466E003DF4}"/>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2919444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5219-50CC-FB44-A7C2-4C4F7A844B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ED8FB9-249C-EF47-82FD-AE76BE6667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CD0930-E782-7049-AA5C-30EE4AC79CB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9D1610-316B-1949-A4CA-66BF248DC333}"/>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6" name="Footer Placeholder 5">
            <a:extLst>
              <a:ext uri="{FF2B5EF4-FFF2-40B4-BE49-F238E27FC236}">
                <a16:creationId xmlns:a16="http://schemas.microsoft.com/office/drawing/2014/main" id="{D9D5F676-AFF9-C542-A25B-FA759582B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91888-6904-7D41-B6BF-4F931635F6CC}"/>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97866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D239-C3D7-074D-9DF1-04D8483BB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A03E9-3DF2-EA44-B640-925E54B203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3BDE77-E6FD-F141-B989-5CE276FEEB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D1AFF4-E1EE-BB42-9180-F790F6E6E8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19A06F-9962-8349-887F-E2F9883844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A4EC46-3C9C-014F-AC55-048200547A4D}"/>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8" name="Footer Placeholder 7">
            <a:extLst>
              <a:ext uri="{FF2B5EF4-FFF2-40B4-BE49-F238E27FC236}">
                <a16:creationId xmlns:a16="http://schemas.microsoft.com/office/drawing/2014/main" id="{F2DD36A4-9FB3-E447-B8A8-B8EDA1CA7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8A16C4-5FB1-C64C-A014-3C73C2FD0E69}"/>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3205030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1063-A614-034E-939E-0E92109656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4FC5AD-092A-E74B-9EE7-7F992CF040B6}"/>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4" name="Footer Placeholder 3">
            <a:extLst>
              <a:ext uri="{FF2B5EF4-FFF2-40B4-BE49-F238E27FC236}">
                <a16:creationId xmlns:a16="http://schemas.microsoft.com/office/drawing/2014/main" id="{D675E0BE-B904-CE43-8140-7C335E8EE2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93E8C-B47B-5C46-9870-89D3E06F977A}"/>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2596314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BBC415-0FD0-B84B-B38C-4F76D40CA68A}"/>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3" name="Footer Placeholder 2">
            <a:extLst>
              <a:ext uri="{FF2B5EF4-FFF2-40B4-BE49-F238E27FC236}">
                <a16:creationId xmlns:a16="http://schemas.microsoft.com/office/drawing/2014/main" id="{5CFB75E7-EDE9-6E47-A617-36B3A4ACF2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162CD8-3171-F54A-B9EF-913C29710DB5}"/>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950776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13F9-1E1F-314B-827A-7D854F27D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BCB60F-8226-934A-9890-9A84953C3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38C3F6-F8EA-A54B-8504-AD75E959B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D38A7F-F63C-5840-A6D8-FC7ADBF298C9}"/>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6" name="Footer Placeholder 5">
            <a:extLst>
              <a:ext uri="{FF2B5EF4-FFF2-40B4-BE49-F238E27FC236}">
                <a16:creationId xmlns:a16="http://schemas.microsoft.com/office/drawing/2014/main" id="{617AA0C6-676F-2346-A377-2346D3730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E8E13-7BA9-E544-BDC0-4485662FF790}"/>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395690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D628-0A7D-8340-A070-155B719A6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8BB0F5-4DEE-2F4E-8323-A8FF17BBE3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1A891-815A-6C47-A7DE-D3381B2A2086}"/>
              </a:ext>
            </a:extLst>
          </p:cNvPr>
          <p:cNvSpPr>
            <a:spLocks noGrp="1"/>
          </p:cNvSpPr>
          <p:nvPr>
            <p:ph type="dt" sz="half" idx="10"/>
          </p:nvPr>
        </p:nvSpPr>
        <p:spPr/>
        <p:txBody>
          <a:bodyPr/>
          <a:lstStyle/>
          <a:p>
            <a:fld id="{CFE66911-41F8-554C-AFEC-BDF96547DAF9}" type="datetime1">
              <a:rPr lang="en-GB" smtClean="0"/>
              <a:t>22/05/2020</a:t>
            </a:fld>
            <a:endParaRPr lang="en-US"/>
          </a:p>
        </p:txBody>
      </p:sp>
      <p:sp>
        <p:nvSpPr>
          <p:cNvPr id="5" name="Footer Placeholder 4">
            <a:extLst>
              <a:ext uri="{FF2B5EF4-FFF2-40B4-BE49-F238E27FC236}">
                <a16:creationId xmlns:a16="http://schemas.microsoft.com/office/drawing/2014/main" id="{514D45AB-7D08-DC4E-97F4-49AD778CC906}"/>
              </a:ext>
            </a:extLst>
          </p:cNvPr>
          <p:cNvSpPr>
            <a:spLocks noGrp="1"/>
          </p:cNvSpPr>
          <p:nvPr>
            <p:ph type="ftr" sz="quarter" idx="11"/>
          </p:nvPr>
        </p:nvSpPr>
        <p:spPr/>
        <p:txBody>
          <a:bodyPr/>
          <a:lstStyle/>
          <a:p>
            <a:r>
              <a:rPr lang="en-US"/>
              <a:t>©APEXX Fintech Limited - 10131902</a:t>
            </a:r>
          </a:p>
        </p:txBody>
      </p:sp>
      <p:sp>
        <p:nvSpPr>
          <p:cNvPr id="6" name="Slide Number Placeholder 5">
            <a:extLst>
              <a:ext uri="{FF2B5EF4-FFF2-40B4-BE49-F238E27FC236}">
                <a16:creationId xmlns:a16="http://schemas.microsoft.com/office/drawing/2014/main" id="{4E578983-673E-754E-AB2D-F9151492C737}"/>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3137364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CA2C-C3BC-6049-8E57-18D2914B1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4CDCE2-3DFB-BE4C-B4D3-0930C8190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4A9C81-2B3A-5C44-B12B-911676A1C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D7436F-284B-C645-98C6-083728F243DD}"/>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6" name="Footer Placeholder 5">
            <a:extLst>
              <a:ext uri="{FF2B5EF4-FFF2-40B4-BE49-F238E27FC236}">
                <a16:creationId xmlns:a16="http://schemas.microsoft.com/office/drawing/2014/main" id="{DC50A287-14B7-6345-8F61-664FBEC98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2260C-46F2-7C43-87F4-242453C94EE6}"/>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3618136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E620-6877-D04E-BECD-4492625DE2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50BFFF-BD44-BE48-BD06-7D5C77CF06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B1599-7E5D-E947-8B28-D5207F293C72}"/>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5" name="Footer Placeholder 4">
            <a:extLst>
              <a:ext uri="{FF2B5EF4-FFF2-40B4-BE49-F238E27FC236}">
                <a16:creationId xmlns:a16="http://schemas.microsoft.com/office/drawing/2014/main" id="{5A31C7D6-E8E1-4644-BB4E-7D8E6E8D9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BEB2-0311-034D-8150-C643E015214F}"/>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2699710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2F8603-9BA1-C140-A47C-A21F672AB5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8F2E92-8FF7-B849-83B2-6F8005AD2B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3129C-7BE1-C941-B9C8-3732CAF2B4D7}"/>
              </a:ext>
            </a:extLst>
          </p:cNvPr>
          <p:cNvSpPr>
            <a:spLocks noGrp="1"/>
          </p:cNvSpPr>
          <p:nvPr>
            <p:ph type="dt" sz="half" idx="10"/>
          </p:nvPr>
        </p:nvSpPr>
        <p:spPr/>
        <p:txBody>
          <a:bodyPr/>
          <a:lstStyle/>
          <a:p>
            <a:fld id="{8B3166A7-AAD3-3448-A2A6-F8328E29F15B}" type="datetimeFigureOut">
              <a:rPr lang="en-US" smtClean="0"/>
              <a:t>5/22/20</a:t>
            </a:fld>
            <a:endParaRPr lang="en-US"/>
          </a:p>
        </p:txBody>
      </p:sp>
      <p:sp>
        <p:nvSpPr>
          <p:cNvPr id="5" name="Footer Placeholder 4">
            <a:extLst>
              <a:ext uri="{FF2B5EF4-FFF2-40B4-BE49-F238E27FC236}">
                <a16:creationId xmlns:a16="http://schemas.microsoft.com/office/drawing/2014/main" id="{A2464D0E-B2B4-B24B-8CEA-8A6E61543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BBCBC-834E-3446-BE99-A46945D9D9CA}"/>
              </a:ext>
            </a:extLst>
          </p:cNvPr>
          <p:cNvSpPr>
            <a:spLocks noGrp="1"/>
          </p:cNvSpPr>
          <p:nvPr>
            <p:ph type="sldNum" sz="quarter" idx="12"/>
          </p:nvPr>
        </p:nvSpPr>
        <p:spPr/>
        <p:txBody>
          <a:bodyPr/>
          <a:lstStyle/>
          <a:p>
            <a:fld id="{AFB496CA-AD64-2C45-B95D-590FD4FCB7D2}" type="slidenum">
              <a:rPr lang="en-US" smtClean="0"/>
              <a:t>‹#›</a:t>
            </a:fld>
            <a:endParaRPr lang="en-US"/>
          </a:p>
        </p:txBody>
      </p:sp>
    </p:spTree>
    <p:extLst>
      <p:ext uri="{BB962C8B-B14F-4D97-AF65-F5344CB8AC3E}">
        <p14:creationId xmlns:p14="http://schemas.microsoft.com/office/powerpoint/2010/main" val="259249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A701-85DA-8B42-A033-6E4D968950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6CCE2B-7395-BE4B-A34B-2C07DCA8EB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83A312-BC20-ED4F-B1F9-4C2CE801280C}"/>
              </a:ext>
            </a:extLst>
          </p:cNvPr>
          <p:cNvSpPr>
            <a:spLocks noGrp="1"/>
          </p:cNvSpPr>
          <p:nvPr>
            <p:ph type="dt" sz="half" idx="10"/>
          </p:nvPr>
        </p:nvSpPr>
        <p:spPr/>
        <p:txBody>
          <a:bodyPr/>
          <a:lstStyle/>
          <a:p>
            <a:fld id="{DCF1BC50-FAFE-AA4F-AF25-B68142FDECBF}" type="datetime1">
              <a:rPr lang="en-GB" smtClean="0"/>
              <a:t>22/05/2020</a:t>
            </a:fld>
            <a:endParaRPr lang="en-US"/>
          </a:p>
        </p:txBody>
      </p:sp>
      <p:sp>
        <p:nvSpPr>
          <p:cNvPr id="5" name="Footer Placeholder 4">
            <a:extLst>
              <a:ext uri="{FF2B5EF4-FFF2-40B4-BE49-F238E27FC236}">
                <a16:creationId xmlns:a16="http://schemas.microsoft.com/office/drawing/2014/main" id="{ECFEF3E8-F21B-7445-824D-618E8F0FE43F}"/>
              </a:ext>
            </a:extLst>
          </p:cNvPr>
          <p:cNvSpPr>
            <a:spLocks noGrp="1"/>
          </p:cNvSpPr>
          <p:nvPr>
            <p:ph type="ftr" sz="quarter" idx="11"/>
          </p:nvPr>
        </p:nvSpPr>
        <p:spPr/>
        <p:txBody>
          <a:bodyPr/>
          <a:lstStyle/>
          <a:p>
            <a:r>
              <a:rPr lang="en-US"/>
              <a:t>©APEXX Fintech Limited - 10131902</a:t>
            </a:r>
          </a:p>
        </p:txBody>
      </p:sp>
      <p:sp>
        <p:nvSpPr>
          <p:cNvPr id="6" name="Slide Number Placeholder 5">
            <a:extLst>
              <a:ext uri="{FF2B5EF4-FFF2-40B4-BE49-F238E27FC236}">
                <a16:creationId xmlns:a16="http://schemas.microsoft.com/office/drawing/2014/main" id="{69E6E608-73E7-804A-BDCB-D67CF8C6B903}"/>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107408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1FE8-AF9A-CE47-929A-D2CE97724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279E0-7B7F-A640-87E2-D8DE1E8EAD0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AEACB7-1AF7-6549-BCA8-966E9191EBC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55242C-007E-9540-94BC-3BD44A237BC4}"/>
              </a:ext>
            </a:extLst>
          </p:cNvPr>
          <p:cNvSpPr>
            <a:spLocks noGrp="1"/>
          </p:cNvSpPr>
          <p:nvPr>
            <p:ph type="dt" sz="half" idx="10"/>
          </p:nvPr>
        </p:nvSpPr>
        <p:spPr/>
        <p:txBody>
          <a:bodyPr/>
          <a:lstStyle/>
          <a:p>
            <a:fld id="{CE228239-66B5-DA4E-844F-6A02C06FB6CA}" type="datetime1">
              <a:rPr lang="en-GB" smtClean="0"/>
              <a:t>22/05/2020</a:t>
            </a:fld>
            <a:endParaRPr lang="en-US"/>
          </a:p>
        </p:txBody>
      </p:sp>
      <p:sp>
        <p:nvSpPr>
          <p:cNvPr id="6" name="Footer Placeholder 5">
            <a:extLst>
              <a:ext uri="{FF2B5EF4-FFF2-40B4-BE49-F238E27FC236}">
                <a16:creationId xmlns:a16="http://schemas.microsoft.com/office/drawing/2014/main" id="{362D9109-C084-A14C-8C9F-B91C0683AD30}"/>
              </a:ext>
            </a:extLst>
          </p:cNvPr>
          <p:cNvSpPr>
            <a:spLocks noGrp="1"/>
          </p:cNvSpPr>
          <p:nvPr>
            <p:ph type="ftr" sz="quarter" idx="11"/>
          </p:nvPr>
        </p:nvSpPr>
        <p:spPr/>
        <p:txBody>
          <a:bodyPr/>
          <a:lstStyle/>
          <a:p>
            <a:r>
              <a:rPr lang="en-US"/>
              <a:t>©APEXX Fintech Limited - 10131902</a:t>
            </a:r>
          </a:p>
        </p:txBody>
      </p:sp>
      <p:sp>
        <p:nvSpPr>
          <p:cNvPr id="7" name="Slide Number Placeholder 6">
            <a:extLst>
              <a:ext uri="{FF2B5EF4-FFF2-40B4-BE49-F238E27FC236}">
                <a16:creationId xmlns:a16="http://schemas.microsoft.com/office/drawing/2014/main" id="{00433DFA-C7C2-DD4A-99E9-AEC79675A5B2}"/>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129072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3AE7-98A6-F646-ADD8-985775DBF0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FE9262-64B2-DD4D-B48C-F87ED6002B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6250227-1AC3-F44C-8EF6-41FF7FB0BF4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9F8E8B-39F1-6645-8311-8FB18B8CD1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73CDD5C-7307-D848-A755-70F52AC4B4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6BAE09-722A-1F43-9B74-705EAAD4DF71}"/>
              </a:ext>
            </a:extLst>
          </p:cNvPr>
          <p:cNvSpPr>
            <a:spLocks noGrp="1"/>
          </p:cNvSpPr>
          <p:nvPr>
            <p:ph type="dt" sz="half" idx="10"/>
          </p:nvPr>
        </p:nvSpPr>
        <p:spPr/>
        <p:txBody>
          <a:bodyPr/>
          <a:lstStyle/>
          <a:p>
            <a:fld id="{950410A0-C33A-9F41-B629-C965F10F51A1}" type="datetime1">
              <a:rPr lang="en-GB" smtClean="0"/>
              <a:t>22/05/2020</a:t>
            </a:fld>
            <a:endParaRPr lang="en-US"/>
          </a:p>
        </p:txBody>
      </p:sp>
      <p:sp>
        <p:nvSpPr>
          <p:cNvPr id="8" name="Footer Placeholder 7">
            <a:extLst>
              <a:ext uri="{FF2B5EF4-FFF2-40B4-BE49-F238E27FC236}">
                <a16:creationId xmlns:a16="http://schemas.microsoft.com/office/drawing/2014/main" id="{EEBA035F-B3D9-CD48-9696-2CDDDE9A485F}"/>
              </a:ext>
            </a:extLst>
          </p:cNvPr>
          <p:cNvSpPr>
            <a:spLocks noGrp="1"/>
          </p:cNvSpPr>
          <p:nvPr>
            <p:ph type="ftr" sz="quarter" idx="11"/>
          </p:nvPr>
        </p:nvSpPr>
        <p:spPr/>
        <p:txBody>
          <a:bodyPr/>
          <a:lstStyle/>
          <a:p>
            <a:r>
              <a:rPr lang="en-US"/>
              <a:t>©APEXX Fintech Limited - 10131902</a:t>
            </a:r>
          </a:p>
        </p:txBody>
      </p:sp>
      <p:sp>
        <p:nvSpPr>
          <p:cNvPr id="9" name="Slide Number Placeholder 8">
            <a:extLst>
              <a:ext uri="{FF2B5EF4-FFF2-40B4-BE49-F238E27FC236}">
                <a16:creationId xmlns:a16="http://schemas.microsoft.com/office/drawing/2014/main" id="{9B7F72A0-2EE3-E54C-8474-5549E04511E4}"/>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39645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5CDF-00AF-D74D-A566-C3757CCB1913}"/>
              </a:ext>
            </a:extLst>
          </p:cNvPr>
          <p:cNvSpPr>
            <a:spLocks noGrp="1"/>
          </p:cNvSpPr>
          <p:nvPr>
            <p:ph type="title"/>
          </p:nvPr>
        </p:nvSpPr>
        <p:spPr>
          <a:xfrm>
            <a:off x="1422399" y="192883"/>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BC35A02-A403-E249-BB9A-25AF26C063CF}"/>
              </a:ext>
            </a:extLst>
          </p:cNvPr>
          <p:cNvSpPr>
            <a:spLocks noGrp="1"/>
          </p:cNvSpPr>
          <p:nvPr>
            <p:ph type="dt" sz="half" idx="10"/>
          </p:nvPr>
        </p:nvSpPr>
        <p:spPr/>
        <p:txBody>
          <a:bodyPr/>
          <a:lstStyle/>
          <a:p>
            <a:fld id="{F3815478-B353-BD4C-B883-23322972D957}" type="datetime1">
              <a:rPr lang="en-GB" smtClean="0"/>
              <a:t>22/05/2020</a:t>
            </a:fld>
            <a:endParaRPr lang="en-US"/>
          </a:p>
        </p:txBody>
      </p:sp>
      <p:sp>
        <p:nvSpPr>
          <p:cNvPr id="4" name="Footer Placeholder 3">
            <a:extLst>
              <a:ext uri="{FF2B5EF4-FFF2-40B4-BE49-F238E27FC236}">
                <a16:creationId xmlns:a16="http://schemas.microsoft.com/office/drawing/2014/main" id="{20AE2406-6CF9-1A45-A94F-8867B674B5C6}"/>
              </a:ext>
            </a:extLst>
          </p:cNvPr>
          <p:cNvSpPr>
            <a:spLocks noGrp="1"/>
          </p:cNvSpPr>
          <p:nvPr>
            <p:ph type="ftr" sz="quarter" idx="11"/>
          </p:nvPr>
        </p:nvSpPr>
        <p:spPr/>
        <p:txBody>
          <a:bodyPr/>
          <a:lstStyle/>
          <a:p>
            <a:r>
              <a:rPr lang="en-US"/>
              <a:t>©APEXX Fintech Limited - 10131902</a:t>
            </a:r>
          </a:p>
        </p:txBody>
      </p:sp>
      <p:sp>
        <p:nvSpPr>
          <p:cNvPr id="5" name="Slide Number Placeholder 4">
            <a:extLst>
              <a:ext uri="{FF2B5EF4-FFF2-40B4-BE49-F238E27FC236}">
                <a16:creationId xmlns:a16="http://schemas.microsoft.com/office/drawing/2014/main" id="{ED987685-4ECC-4C4F-B895-17D3B550E66F}"/>
              </a:ext>
            </a:extLst>
          </p:cNvPr>
          <p:cNvSpPr>
            <a:spLocks noGrp="1"/>
          </p:cNvSpPr>
          <p:nvPr>
            <p:ph type="sldNum" sz="quarter" idx="12"/>
          </p:nvPr>
        </p:nvSpPr>
        <p:spPr/>
        <p:txBody>
          <a:bodyPr/>
          <a:lstStyle/>
          <a:p>
            <a:fld id="{0817CC84-44EF-354A-8DD0-264AAF7EF71D}" type="slidenum">
              <a:rPr lang="en-US" smtClean="0"/>
              <a:t>‹#›</a:t>
            </a:fld>
            <a:endParaRPr lang="en-US"/>
          </a:p>
        </p:txBody>
      </p:sp>
      <p:pic>
        <p:nvPicPr>
          <p:cNvPr id="7" name="Picture 6">
            <a:extLst>
              <a:ext uri="{FF2B5EF4-FFF2-40B4-BE49-F238E27FC236}">
                <a16:creationId xmlns:a16="http://schemas.microsoft.com/office/drawing/2014/main" id="{6E22EBB4-A04C-6B46-B47B-69851C240F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81" y="192883"/>
            <a:ext cx="946663" cy="850193"/>
          </a:xfrm>
          <a:prstGeom prst="rect">
            <a:avLst/>
          </a:prstGeom>
        </p:spPr>
      </p:pic>
    </p:spTree>
    <p:extLst>
      <p:ext uri="{BB962C8B-B14F-4D97-AF65-F5344CB8AC3E}">
        <p14:creationId xmlns:p14="http://schemas.microsoft.com/office/powerpoint/2010/main" val="349575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7F4547-8D86-4248-82B9-EBA77210315D}"/>
              </a:ext>
            </a:extLst>
          </p:cNvPr>
          <p:cNvSpPr>
            <a:spLocks noGrp="1"/>
          </p:cNvSpPr>
          <p:nvPr>
            <p:ph type="dt" sz="half" idx="10"/>
          </p:nvPr>
        </p:nvSpPr>
        <p:spPr/>
        <p:txBody>
          <a:bodyPr/>
          <a:lstStyle/>
          <a:p>
            <a:fld id="{2AF9F9D6-6002-C442-8C59-DAC94D7D8168}" type="datetime1">
              <a:rPr lang="en-GB" smtClean="0"/>
              <a:t>22/05/2020</a:t>
            </a:fld>
            <a:endParaRPr lang="en-US"/>
          </a:p>
        </p:txBody>
      </p:sp>
      <p:sp>
        <p:nvSpPr>
          <p:cNvPr id="3" name="Footer Placeholder 2">
            <a:extLst>
              <a:ext uri="{FF2B5EF4-FFF2-40B4-BE49-F238E27FC236}">
                <a16:creationId xmlns:a16="http://schemas.microsoft.com/office/drawing/2014/main" id="{399D20A8-EDF9-7848-8587-080F8AB54D74}"/>
              </a:ext>
            </a:extLst>
          </p:cNvPr>
          <p:cNvSpPr>
            <a:spLocks noGrp="1"/>
          </p:cNvSpPr>
          <p:nvPr>
            <p:ph type="ftr" sz="quarter" idx="11"/>
          </p:nvPr>
        </p:nvSpPr>
        <p:spPr/>
        <p:txBody>
          <a:bodyPr/>
          <a:lstStyle/>
          <a:p>
            <a:r>
              <a:rPr lang="en-US"/>
              <a:t>©APEXX Fintech Limited - 10131902</a:t>
            </a:r>
          </a:p>
        </p:txBody>
      </p:sp>
      <p:sp>
        <p:nvSpPr>
          <p:cNvPr id="4" name="Slide Number Placeholder 3">
            <a:extLst>
              <a:ext uri="{FF2B5EF4-FFF2-40B4-BE49-F238E27FC236}">
                <a16:creationId xmlns:a16="http://schemas.microsoft.com/office/drawing/2014/main" id="{B3F39CA7-070C-1E4E-AF34-CEE7FDC3CBC8}"/>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1259227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9EEC-83FF-5849-847B-0D69C7303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EF1F9-B49B-B247-B8C9-2ECF921C70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FD5AF9-7F69-8842-831B-620CDE315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126A5A-231D-A24B-B913-B94D281C88A4}"/>
              </a:ext>
            </a:extLst>
          </p:cNvPr>
          <p:cNvSpPr>
            <a:spLocks noGrp="1"/>
          </p:cNvSpPr>
          <p:nvPr>
            <p:ph type="dt" sz="half" idx="10"/>
          </p:nvPr>
        </p:nvSpPr>
        <p:spPr/>
        <p:txBody>
          <a:bodyPr/>
          <a:lstStyle/>
          <a:p>
            <a:fld id="{FC60B8A1-AF1B-AB44-81ED-E09F2F1E7D16}" type="datetime1">
              <a:rPr lang="en-GB" smtClean="0"/>
              <a:t>22/05/2020</a:t>
            </a:fld>
            <a:endParaRPr lang="en-US"/>
          </a:p>
        </p:txBody>
      </p:sp>
      <p:sp>
        <p:nvSpPr>
          <p:cNvPr id="6" name="Footer Placeholder 5">
            <a:extLst>
              <a:ext uri="{FF2B5EF4-FFF2-40B4-BE49-F238E27FC236}">
                <a16:creationId xmlns:a16="http://schemas.microsoft.com/office/drawing/2014/main" id="{64E8378F-3332-B94A-970A-8B3379FB6890}"/>
              </a:ext>
            </a:extLst>
          </p:cNvPr>
          <p:cNvSpPr>
            <a:spLocks noGrp="1"/>
          </p:cNvSpPr>
          <p:nvPr>
            <p:ph type="ftr" sz="quarter" idx="11"/>
          </p:nvPr>
        </p:nvSpPr>
        <p:spPr/>
        <p:txBody>
          <a:bodyPr/>
          <a:lstStyle/>
          <a:p>
            <a:r>
              <a:rPr lang="en-US"/>
              <a:t>©APEXX Fintech Limited - 10131902</a:t>
            </a:r>
          </a:p>
        </p:txBody>
      </p:sp>
      <p:sp>
        <p:nvSpPr>
          <p:cNvPr id="7" name="Slide Number Placeholder 6">
            <a:extLst>
              <a:ext uri="{FF2B5EF4-FFF2-40B4-BE49-F238E27FC236}">
                <a16:creationId xmlns:a16="http://schemas.microsoft.com/office/drawing/2014/main" id="{84257AD1-42A7-9649-994B-3B71EE0A5275}"/>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332627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28D3F-A3EA-6648-B9FA-F490A35A6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603DF-D402-964B-82D1-885183F51F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6B234C2-406B-8B43-A84B-4B5D91230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7F84DB-0180-6546-A744-4CB1A14B0D1B}"/>
              </a:ext>
            </a:extLst>
          </p:cNvPr>
          <p:cNvSpPr>
            <a:spLocks noGrp="1"/>
          </p:cNvSpPr>
          <p:nvPr>
            <p:ph type="dt" sz="half" idx="10"/>
          </p:nvPr>
        </p:nvSpPr>
        <p:spPr/>
        <p:txBody>
          <a:bodyPr/>
          <a:lstStyle/>
          <a:p>
            <a:fld id="{2A9B76F2-2012-554F-A364-AC29291AE17A}" type="datetime1">
              <a:rPr lang="en-GB" smtClean="0"/>
              <a:t>22/05/2020</a:t>
            </a:fld>
            <a:endParaRPr lang="en-US"/>
          </a:p>
        </p:txBody>
      </p:sp>
      <p:sp>
        <p:nvSpPr>
          <p:cNvPr id="6" name="Footer Placeholder 5">
            <a:extLst>
              <a:ext uri="{FF2B5EF4-FFF2-40B4-BE49-F238E27FC236}">
                <a16:creationId xmlns:a16="http://schemas.microsoft.com/office/drawing/2014/main" id="{53A7089B-E417-A040-A521-DAF6E69BA83B}"/>
              </a:ext>
            </a:extLst>
          </p:cNvPr>
          <p:cNvSpPr>
            <a:spLocks noGrp="1"/>
          </p:cNvSpPr>
          <p:nvPr>
            <p:ph type="ftr" sz="quarter" idx="11"/>
          </p:nvPr>
        </p:nvSpPr>
        <p:spPr/>
        <p:txBody>
          <a:bodyPr/>
          <a:lstStyle/>
          <a:p>
            <a:r>
              <a:rPr lang="en-US"/>
              <a:t>©APEXX Fintech Limited - 10131902</a:t>
            </a:r>
          </a:p>
        </p:txBody>
      </p:sp>
      <p:sp>
        <p:nvSpPr>
          <p:cNvPr id="7" name="Slide Number Placeholder 6">
            <a:extLst>
              <a:ext uri="{FF2B5EF4-FFF2-40B4-BE49-F238E27FC236}">
                <a16:creationId xmlns:a16="http://schemas.microsoft.com/office/drawing/2014/main" id="{977B2BC3-0044-2444-A330-276DBD08FF0D}"/>
              </a:ext>
            </a:extLst>
          </p:cNvPr>
          <p:cNvSpPr>
            <a:spLocks noGrp="1"/>
          </p:cNvSpPr>
          <p:nvPr>
            <p:ph type="sldNum" sz="quarter" idx="12"/>
          </p:nvPr>
        </p:nvSpPr>
        <p:spPr/>
        <p:txBody>
          <a:bodyPr/>
          <a:lstStyle/>
          <a:p>
            <a:fld id="{0817CC84-44EF-354A-8DD0-264AAF7EF71D}" type="slidenum">
              <a:rPr lang="en-US" smtClean="0"/>
              <a:t>‹#›</a:t>
            </a:fld>
            <a:endParaRPr lang="en-US"/>
          </a:p>
        </p:txBody>
      </p:sp>
    </p:spTree>
    <p:extLst>
      <p:ext uri="{BB962C8B-B14F-4D97-AF65-F5344CB8AC3E}">
        <p14:creationId xmlns:p14="http://schemas.microsoft.com/office/powerpoint/2010/main" val="149842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78696-ACC2-1B4A-A868-748F75E1D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99E788-22B2-E54A-AB54-10D4C6407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9AA56-305B-F14A-A04D-F6FD8442A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609B0-5483-DC4F-B55A-D0E60B79DA9A}" type="datetime1">
              <a:rPr lang="en-GB" smtClean="0"/>
              <a:t>22/05/2020</a:t>
            </a:fld>
            <a:endParaRPr lang="en-US"/>
          </a:p>
        </p:txBody>
      </p:sp>
      <p:sp>
        <p:nvSpPr>
          <p:cNvPr id="5" name="Footer Placeholder 4">
            <a:extLst>
              <a:ext uri="{FF2B5EF4-FFF2-40B4-BE49-F238E27FC236}">
                <a16:creationId xmlns:a16="http://schemas.microsoft.com/office/drawing/2014/main" id="{2984362B-1ABD-B74B-8F13-3D1B0FABDA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©APEXX Fintech Limited - 10131902</a:t>
            </a:r>
          </a:p>
        </p:txBody>
      </p:sp>
      <p:sp>
        <p:nvSpPr>
          <p:cNvPr id="6" name="Slide Number Placeholder 5">
            <a:extLst>
              <a:ext uri="{FF2B5EF4-FFF2-40B4-BE49-F238E27FC236}">
                <a16:creationId xmlns:a16="http://schemas.microsoft.com/office/drawing/2014/main" id="{16EA36EF-A4CF-2547-A995-78B41CE77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7CC84-44EF-354A-8DD0-264AAF7EF71D}" type="slidenum">
              <a:rPr lang="en-US" smtClean="0"/>
              <a:t>‹#›</a:t>
            </a:fld>
            <a:endParaRPr lang="en-US"/>
          </a:p>
        </p:txBody>
      </p:sp>
    </p:spTree>
    <p:extLst>
      <p:ext uri="{BB962C8B-B14F-4D97-AF65-F5344CB8AC3E}">
        <p14:creationId xmlns:p14="http://schemas.microsoft.com/office/powerpoint/2010/main" val="634623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3828D-A4C6-AA41-88E2-21605EB644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D6F5B2-A8FF-AE4E-81DD-5792E6C18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33009-DCE9-0F46-B675-EAE92AF2B9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166A7-AAD3-3448-A2A6-F8328E29F15B}" type="datetimeFigureOut">
              <a:rPr lang="en-US" smtClean="0"/>
              <a:t>5/22/20</a:t>
            </a:fld>
            <a:endParaRPr lang="en-US"/>
          </a:p>
        </p:txBody>
      </p:sp>
      <p:sp>
        <p:nvSpPr>
          <p:cNvPr id="5" name="Footer Placeholder 4">
            <a:extLst>
              <a:ext uri="{FF2B5EF4-FFF2-40B4-BE49-F238E27FC236}">
                <a16:creationId xmlns:a16="http://schemas.microsoft.com/office/drawing/2014/main" id="{CB18E7DF-09A3-4A49-9BC0-9564A92378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F256C1-6D1F-4241-BE0A-FEAEEA7502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496CA-AD64-2C45-B95D-590FD4FCB7D2}" type="slidenum">
              <a:rPr lang="en-US" smtClean="0"/>
              <a:t>‹#›</a:t>
            </a:fld>
            <a:endParaRPr lang="en-US"/>
          </a:p>
        </p:txBody>
      </p:sp>
    </p:spTree>
    <p:extLst>
      <p:ext uri="{BB962C8B-B14F-4D97-AF65-F5344CB8AC3E}">
        <p14:creationId xmlns:p14="http://schemas.microsoft.com/office/powerpoint/2010/main" val="1888287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peter@" TargetMode="External"/><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sandmgw.apexxfintech.com/mgw/v2/api/doc#section/Using-the-API/HPP-Customisat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hyperlink" Target="https://sandmgw.apexxfintech.com/mgw/v2/api/doc#section/Using-the-API/HPP-Redirect-Return-URL-Parameters" TargetMode="External"/><Relationship Id="rId4" Type="http://schemas.openxmlformats.org/officeDocument/2006/relationships/hyperlink" Target="https://sandmgw.apexxfintech.com/mgw/v2/api/doc#section/Using-the-API/HPP-iFram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7D7E890-F08E-104C-AFE6-001EBB6DB497}"/>
              </a:ext>
            </a:extLst>
          </p:cNvPr>
          <p:cNvSpPr>
            <a:spLocks noGrp="1"/>
          </p:cNvSpPr>
          <p:nvPr>
            <p:ph type="ftr" sz="quarter" idx="11"/>
          </p:nvPr>
        </p:nvSpPr>
        <p:spPr>
          <a:xfrm>
            <a:off x="4106334" y="6356349"/>
            <a:ext cx="4114800" cy="365125"/>
          </a:xfrm>
        </p:spPr>
        <p:txBody>
          <a:bodyPr/>
          <a:lstStyle/>
          <a:p>
            <a:r>
              <a:rPr lang="en-GB">
                <a:sym typeface="Symbol" pitchFamily="2" charset="2"/>
              </a:rPr>
              <a:t>©APEXX Fintech Limited - 10131902</a:t>
            </a:r>
            <a:endParaRPr lang="en-US" dirty="0"/>
          </a:p>
        </p:txBody>
      </p:sp>
      <p:sp>
        <p:nvSpPr>
          <p:cNvPr id="8" name="Slide Number Placeholder 7">
            <a:extLst>
              <a:ext uri="{FF2B5EF4-FFF2-40B4-BE49-F238E27FC236}">
                <a16:creationId xmlns:a16="http://schemas.microsoft.com/office/drawing/2014/main" id="{5AEB689B-51C4-F14E-ABEE-F4E53D7A5721}"/>
              </a:ext>
            </a:extLst>
          </p:cNvPr>
          <p:cNvSpPr>
            <a:spLocks noGrp="1"/>
          </p:cNvSpPr>
          <p:nvPr>
            <p:ph type="sldNum" sz="quarter" idx="12"/>
          </p:nvPr>
        </p:nvSpPr>
        <p:spPr/>
        <p:txBody>
          <a:bodyPr/>
          <a:lstStyle/>
          <a:p>
            <a:fld id="{0817CC84-44EF-354A-8DD0-264AAF7EF71D}" type="slidenum">
              <a:rPr lang="en-US" smtClean="0"/>
              <a:t>1</a:t>
            </a:fld>
            <a:endParaRPr lang="en-US"/>
          </a:p>
        </p:txBody>
      </p:sp>
      <p:sp>
        <p:nvSpPr>
          <p:cNvPr id="7" name="Rectangle 6">
            <a:extLst>
              <a:ext uri="{FF2B5EF4-FFF2-40B4-BE49-F238E27FC236}">
                <a16:creationId xmlns:a16="http://schemas.microsoft.com/office/drawing/2014/main" id="{861C9033-4745-6E42-9842-BD07A39E8EB9}"/>
              </a:ext>
            </a:extLst>
          </p:cNvPr>
          <p:cNvSpPr/>
          <p:nvPr/>
        </p:nvSpPr>
        <p:spPr>
          <a:xfrm>
            <a:off x="0" y="0"/>
            <a:ext cx="12192000" cy="7204405"/>
          </a:xfrm>
          <a:prstGeom prst="rect">
            <a:avLst/>
          </a:prstGeom>
          <a:solidFill>
            <a:srgbClr val="103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i="1" dirty="0">
              <a:solidFill>
                <a:srgbClr val="23AAA2"/>
              </a:solidFill>
              <a:latin typeface="Poppins Medium" pitchFamily="2" charset="77"/>
              <a:cs typeface="Poppins Medium" pitchFamily="2" charset="77"/>
            </a:endParaRPr>
          </a:p>
        </p:txBody>
      </p:sp>
      <p:sp>
        <p:nvSpPr>
          <p:cNvPr id="9" name="TextBox 8">
            <a:extLst>
              <a:ext uri="{FF2B5EF4-FFF2-40B4-BE49-F238E27FC236}">
                <a16:creationId xmlns:a16="http://schemas.microsoft.com/office/drawing/2014/main" id="{794A095D-B223-EE47-92BC-D11E1DDA208C}"/>
              </a:ext>
            </a:extLst>
          </p:cNvPr>
          <p:cNvSpPr txBox="1"/>
          <p:nvPr/>
        </p:nvSpPr>
        <p:spPr>
          <a:xfrm>
            <a:off x="813521" y="2993690"/>
            <a:ext cx="2477541" cy="584775"/>
          </a:xfrm>
          <a:prstGeom prst="rect">
            <a:avLst/>
          </a:prstGeom>
          <a:noFill/>
        </p:spPr>
        <p:txBody>
          <a:bodyPr wrap="square" rtlCol="0">
            <a:spAutoFit/>
          </a:bodyPr>
          <a:lstStyle/>
          <a:p>
            <a:r>
              <a:rPr lang="en-GB" sz="1400" dirty="0">
                <a:solidFill>
                  <a:schemeClr val="bg1"/>
                </a:solidFill>
                <a:latin typeface="Poppins Medium" pitchFamily="2" charset="77"/>
                <a:ea typeface="Poppins" charset="0"/>
                <a:cs typeface="Poppins Medium" pitchFamily="2" charset="77"/>
              </a:rPr>
              <a:t>May </a:t>
            </a:r>
            <a:r>
              <a:rPr lang="en-GB" sz="1400" i="1" dirty="0">
                <a:solidFill>
                  <a:srgbClr val="23AAA2"/>
                </a:solidFill>
                <a:latin typeface="Poppins Medium" pitchFamily="2" charset="77"/>
                <a:ea typeface="Poppins" charset="0"/>
                <a:cs typeface="Poppins Medium" pitchFamily="2" charset="77"/>
              </a:rPr>
              <a:t>2020</a:t>
            </a:r>
            <a:endParaRPr lang="en-US" sz="1400" i="1" dirty="0">
              <a:solidFill>
                <a:srgbClr val="23AAA2"/>
              </a:solidFill>
              <a:latin typeface="Poppins Medium" pitchFamily="2" charset="77"/>
              <a:cs typeface="Poppins Medium" pitchFamily="2" charset="77"/>
            </a:endParaRPr>
          </a:p>
          <a:p>
            <a:endParaRPr lang="en-US" dirty="0"/>
          </a:p>
        </p:txBody>
      </p:sp>
      <p:sp>
        <p:nvSpPr>
          <p:cNvPr id="10" name="TextBox 9">
            <a:extLst>
              <a:ext uri="{FF2B5EF4-FFF2-40B4-BE49-F238E27FC236}">
                <a16:creationId xmlns:a16="http://schemas.microsoft.com/office/drawing/2014/main" id="{F61FA141-5344-624B-BAF1-FED6F3F3A241}"/>
              </a:ext>
            </a:extLst>
          </p:cNvPr>
          <p:cNvSpPr txBox="1"/>
          <p:nvPr/>
        </p:nvSpPr>
        <p:spPr>
          <a:xfrm>
            <a:off x="813521" y="1610564"/>
            <a:ext cx="4815027" cy="954107"/>
          </a:xfrm>
          <a:prstGeom prst="rect">
            <a:avLst/>
          </a:prstGeom>
          <a:noFill/>
        </p:spPr>
        <p:txBody>
          <a:bodyPr wrap="square" rtlCol="0">
            <a:spAutoFit/>
          </a:bodyPr>
          <a:lstStyle/>
          <a:p>
            <a:r>
              <a:rPr lang="en-GB" sz="2800" b="1" dirty="0">
                <a:solidFill>
                  <a:schemeClr val="bg1"/>
                </a:solidFill>
                <a:latin typeface="Poppins SemiBold" pitchFamily="2" charset="77"/>
                <a:ea typeface="Poppins" charset="0"/>
                <a:cs typeface="Poppins SemiBold" pitchFamily="2" charset="77"/>
              </a:rPr>
              <a:t>APEXX Hosted Payment Page – Fields and Layout Options</a:t>
            </a:r>
            <a:endParaRPr lang="en-US" sz="2800" b="1" dirty="0">
              <a:solidFill>
                <a:schemeClr val="bg1"/>
              </a:solidFill>
              <a:latin typeface="Poppins SemiBold" pitchFamily="2" charset="77"/>
              <a:ea typeface="Poppins" charset="0"/>
              <a:cs typeface="Poppins SemiBold" pitchFamily="2" charset="77"/>
            </a:endParaRPr>
          </a:p>
        </p:txBody>
      </p:sp>
      <p:pic>
        <p:nvPicPr>
          <p:cNvPr id="11" name="Picture 10">
            <a:extLst>
              <a:ext uri="{FF2B5EF4-FFF2-40B4-BE49-F238E27FC236}">
                <a16:creationId xmlns:a16="http://schemas.microsoft.com/office/drawing/2014/main" id="{37570640-68AE-1545-A3F6-D2F6453A6D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376" y="6236425"/>
            <a:ext cx="2377868" cy="302486"/>
          </a:xfrm>
          <a:prstGeom prst="rect">
            <a:avLst/>
          </a:prstGeom>
        </p:spPr>
      </p:pic>
      <p:sp>
        <p:nvSpPr>
          <p:cNvPr id="16" name="object 6">
            <a:extLst>
              <a:ext uri="{FF2B5EF4-FFF2-40B4-BE49-F238E27FC236}">
                <a16:creationId xmlns:a16="http://schemas.microsoft.com/office/drawing/2014/main" id="{7E14B3CE-542C-FE44-BEAA-19092B84AB31}"/>
              </a:ext>
            </a:extLst>
          </p:cNvPr>
          <p:cNvSpPr/>
          <p:nvPr/>
        </p:nvSpPr>
        <p:spPr>
          <a:xfrm flipV="1">
            <a:off x="909845" y="2756321"/>
            <a:ext cx="6913355" cy="45719"/>
          </a:xfrm>
          <a:custGeom>
            <a:avLst/>
            <a:gdLst/>
            <a:ahLst/>
            <a:cxnLst/>
            <a:rect l="l" t="t" r="r" b="b"/>
            <a:pathLst>
              <a:path w="13027660">
                <a:moveTo>
                  <a:pt x="0" y="0"/>
                </a:moveTo>
                <a:lnTo>
                  <a:pt x="13027558" y="0"/>
                </a:lnTo>
              </a:path>
            </a:pathLst>
          </a:custGeom>
          <a:ln w="12700">
            <a:solidFill>
              <a:srgbClr val="6AB2B0"/>
            </a:solidFill>
          </a:ln>
        </p:spPr>
        <p:txBody>
          <a:bodyPr wrap="square" lIns="0" tIns="0" rIns="0" bIns="0" rtlCol="0"/>
          <a:lstStyle/>
          <a:p>
            <a:endParaRPr sz="1351" dirty="0">
              <a:latin typeface="Poppins" charset="0"/>
              <a:ea typeface="Poppins" charset="0"/>
              <a:cs typeface="Poppins" charset="0"/>
            </a:endParaRPr>
          </a:p>
        </p:txBody>
      </p:sp>
    </p:spTree>
    <p:extLst>
      <p:ext uri="{BB962C8B-B14F-4D97-AF65-F5344CB8AC3E}">
        <p14:creationId xmlns:p14="http://schemas.microsoft.com/office/powerpoint/2010/main" val="128825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DF153-CD8E-4247-AB46-2F40013FE513}"/>
              </a:ext>
            </a:extLst>
          </p:cNvPr>
          <p:cNvSpPr>
            <a:spLocks noGrp="1"/>
          </p:cNvSpPr>
          <p:nvPr>
            <p:ph type="sldNum" sz="quarter" idx="12"/>
          </p:nvPr>
        </p:nvSpPr>
        <p:spPr/>
        <p:txBody>
          <a:bodyPr/>
          <a:lstStyle/>
          <a:p>
            <a:fld id="{0817CC84-44EF-354A-8DD0-264AAF7EF71D}" type="slidenum">
              <a:rPr lang="en-US" smtClean="0"/>
              <a:t>10</a:t>
            </a:fld>
            <a:endParaRPr lang="en-US"/>
          </a:p>
        </p:txBody>
      </p:sp>
      <p:sp>
        <p:nvSpPr>
          <p:cNvPr id="7" name="Rectangle 6">
            <a:extLst>
              <a:ext uri="{FF2B5EF4-FFF2-40B4-BE49-F238E27FC236}">
                <a16:creationId xmlns:a16="http://schemas.microsoft.com/office/drawing/2014/main" id="{E0D46466-EB1E-CC4D-ACA9-D51E282C71DB}"/>
              </a:ext>
            </a:extLst>
          </p:cNvPr>
          <p:cNvSpPr/>
          <p:nvPr/>
        </p:nvSpPr>
        <p:spPr>
          <a:xfrm>
            <a:off x="0" y="3791"/>
            <a:ext cx="12192000" cy="540000"/>
          </a:xfrm>
          <a:prstGeom prst="rect">
            <a:avLst/>
          </a:prstGeom>
          <a:solidFill>
            <a:srgbClr val="55B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33AAA2"/>
              </a:solidFill>
            </a:endParaRPr>
          </a:p>
        </p:txBody>
      </p:sp>
      <p:sp>
        <p:nvSpPr>
          <p:cNvPr id="8" name="Rectangle 7">
            <a:extLst>
              <a:ext uri="{FF2B5EF4-FFF2-40B4-BE49-F238E27FC236}">
                <a16:creationId xmlns:a16="http://schemas.microsoft.com/office/drawing/2014/main" id="{AC2351E9-1C61-FF4A-8578-54017CF48AF8}"/>
              </a:ext>
            </a:extLst>
          </p:cNvPr>
          <p:cNvSpPr/>
          <p:nvPr/>
        </p:nvSpPr>
        <p:spPr>
          <a:xfrm>
            <a:off x="-1" y="5889171"/>
            <a:ext cx="12192000" cy="540000"/>
          </a:xfrm>
          <a:prstGeom prst="rect">
            <a:avLst/>
          </a:prstGeom>
          <a:solidFill>
            <a:srgbClr val="10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Title 1">
            <a:extLst>
              <a:ext uri="{FF2B5EF4-FFF2-40B4-BE49-F238E27FC236}">
                <a16:creationId xmlns:a16="http://schemas.microsoft.com/office/drawing/2014/main" id="{05128DCB-FE64-9249-A6D5-89694A378457}"/>
              </a:ext>
            </a:extLst>
          </p:cNvPr>
          <p:cNvSpPr>
            <a:spLocks noGrp="1"/>
          </p:cNvSpPr>
          <p:nvPr>
            <p:ph type="title"/>
          </p:nvPr>
        </p:nvSpPr>
        <p:spPr>
          <a:xfrm>
            <a:off x="2587592" y="599537"/>
            <a:ext cx="7016817" cy="540000"/>
          </a:xfrm>
        </p:spPr>
        <p:txBody>
          <a:bodyPr>
            <a:normAutofit/>
          </a:bodyPr>
          <a:lstStyle/>
          <a:p>
            <a:pPr algn="ctr"/>
            <a:r>
              <a:rPr lang="en-GB" sz="2400" b="1" dirty="0">
                <a:solidFill>
                  <a:srgbClr val="133F57"/>
                </a:solidFill>
                <a:latin typeface="Nunito Sans" pitchFamily="2" charset="77"/>
                <a:ea typeface="Open Sans" panose="020B0606030504020204" pitchFamily="34" charset="0"/>
                <a:cs typeface="Open Sans" panose="020B0606030504020204" pitchFamily="34" charset="0"/>
              </a:rPr>
              <a:t>HPP Styling options</a:t>
            </a:r>
            <a:endParaRPr lang="en-US" sz="2400" b="1" dirty="0">
              <a:solidFill>
                <a:srgbClr val="133E56"/>
              </a:solidFill>
              <a:latin typeface="Nunito Sans" pitchFamily="2" charset="77"/>
              <a:cs typeface="Poppins" pitchFamily="2" charset="77"/>
            </a:endParaRPr>
          </a:p>
        </p:txBody>
      </p:sp>
      <p:sp>
        <p:nvSpPr>
          <p:cNvPr id="3" name="Rectangle 2">
            <a:extLst>
              <a:ext uri="{FF2B5EF4-FFF2-40B4-BE49-F238E27FC236}">
                <a16:creationId xmlns:a16="http://schemas.microsoft.com/office/drawing/2014/main" id="{C8C40424-D636-A743-8517-305DD3B4722D}"/>
              </a:ext>
            </a:extLst>
          </p:cNvPr>
          <p:cNvSpPr/>
          <p:nvPr/>
        </p:nvSpPr>
        <p:spPr>
          <a:xfrm>
            <a:off x="4996311" y="1166842"/>
            <a:ext cx="7016817" cy="2462213"/>
          </a:xfrm>
          <a:prstGeom prst="rect">
            <a:avLst/>
          </a:prstGeom>
          <a:ln w="12700">
            <a:solidFill>
              <a:srgbClr val="133E56"/>
            </a:solidFill>
          </a:ln>
          <a:effectLst/>
        </p:spPr>
        <p:txBody>
          <a:bodyPr wrap="square">
            <a:spAutoFit/>
          </a:bodyPr>
          <a:lstStyle/>
          <a:p>
            <a:r>
              <a:rPr lang="en-GB" sz="1100" dirty="0">
                <a:solidFill>
                  <a:srgbClr val="133E56"/>
                </a:solidFill>
                <a:latin typeface="Comic Sans MS" panose="030F0902030302020204" pitchFamily="66" charset="0"/>
              </a:rPr>
              <a:t>/* Frame Style - Start */ </a:t>
            </a:r>
          </a:p>
          <a:p>
            <a:r>
              <a:rPr lang="en-GB" sz="1100" dirty="0">
                <a:solidFill>
                  <a:srgbClr val="133E56"/>
                </a:solidFill>
                <a:latin typeface="Comic Sans MS" panose="030F0902030302020204" pitchFamily="66" charset="0"/>
              </a:rPr>
              <a:t>@Frame-Font-Family: Poppins; </a:t>
            </a:r>
          </a:p>
          <a:p>
            <a:r>
              <a:rPr lang="en-GB" sz="1100" dirty="0">
                <a:solidFill>
                  <a:srgbClr val="133E56"/>
                </a:solidFill>
                <a:latin typeface="Comic Sans MS" panose="030F0902030302020204" pitchFamily="66" charset="0"/>
              </a:rPr>
              <a:t>@Frame-Border-Colour: #144056; </a:t>
            </a:r>
          </a:p>
          <a:p>
            <a:r>
              <a:rPr lang="en-GB" sz="1100" dirty="0">
                <a:solidFill>
                  <a:srgbClr val="133E56"/>
                </a:solidFill>
                <a:latin typeface="Comic Sans MS" panose="030F0902030302020204" pitchFamily="66" charset="0"/>
              </a:rPr>
              <a:t>@Frame-Header-Font-Colour: #144056; </a:t>
            </a:r>
          </a:p>
          <a:p>
            <a:r>
              <a:rPr lang="en-GB" sz="1100" dirty="0">
                <a:solidFill>
                  <a:srgbClr val="133E56"/>
                </a:solidFill>
                <a:latin typeface="Comic Sans MS" panose="030F0902030302020204" pitchFamily="66" charset="0"/>
              </a:rPr>
              <a:t>@Frame-Header-Background-Colour: #F1F1F1; </a:t>
            </a:r>
          </a:p>
          <a:p>
            <a:r>
              <a:rPr lang="en-GB" sz="1100" dirty="0">
                <a:solidFill>
                  <a:srgbClr val="133E56"/>
                </a:solidFill>
                <a:latin typeface="Comic Sans MS" panose="030F0902030302020204" pitchFamily="66" charset="0"/>
              </a:rPr>
              <a:t>@Frame-Body-Font-Colour: #144056; </a:t>
            </a:r>
          </a:p>
          <a:p>
            <a:r>
              <a:rPr lang="en-GB" sz="1100" dirty="0">
                <a:solidFill>
                  <a:srgbClr val="133E56"/>
                </a:solidFill>
                <a:latin typeface="Comic Sans MS" panose="030F0902030302020204" pitchFamily="66" charset="0"/>
              </a:rPr>
              <a:t>@Frame-Body-Font-Weight: normal; /* e.g. bold, normal, numeric (like 100) etc.*/ </a:t>
            </a:r>
          </a:p>
          <a:p>
            <a:r>
              <a:rPr lang="en-GB" sz="1100" dirty="0">
                <a:solidFill>
                  <a:srgbClr val="133E56"/>
                </a:solidFill>
                <a:latin typeface="Comic Sans MS" panose="030F0902030302020204" pitchFamily="66" charset="0"/>
              </a:rPr>
              <a:t>@Frame-Body-Background-Colour: #F1F1F1; </a:t>
            </a:r>
          </a:p>
          <a:p>
            <a:r>
              <a:rPr lang="en-GB" sz="1100" dirty="0">
                <a:solidFill>
                  <a:srgbClr val="133E56"/>
                </a:solidFill>
                <a:latin typeface="Comic Sans MS" panose="030F0902030302020204" pitchFamily="66" charset="0"/>
              </a:rPr>
              <a:t>@Frame-Text-Box-Border-Colour: #144056; </a:t>
            </a:r>
          </a:p>
          <a:p>
            <a:r>
              <a:rPr lang="en-GB" sz="1100" dirty="0">
                <a:solidFill>
                  <a:srgbClr val="133E56"/>
                </a:solidFill>
                <a:latin typeface="Comic Sans MS" panose="030F0902030302020204" pitchFamily="66" charset="0"/>
              </a:rPr>
              <a:t>@Pay-Button-Background-Colour: #144056; </a:t>
            </a:r>
          </a:p>
          <a:p>
            <a:r>
              <a:rPr lang="en-GB" sz="1100" dirty="0">
                <a:solidFill>
                  <a:srgbClr val="133E56"/>
                </a:solidFill>
                <a:latin typeface="Comic Sans MS" panose="030F0902030302020204" pitchFamily="66" charset="0"/>
              </a:rPr>
              <a:t>@Pay-Button-Font-Colour: #FFFFFF; /* Frame Style - End */ /* HTML Body Style - Start */ </a:t>
            </a:r>
          </a:p>
          <a:p>
            <a:r>
              <a:rPr lang="en-GB" sz="1100" dirty="0">
                <a:solidFill>
                  <a:srgbClr val="133E56"/>
                </a:solidFill>
                <a:latin typeface="Comic Sans MS" panose="030F0902030302020204" pitchFamily="66" charset="0"/>
              </a:rPr>
              <a:t>@Body-Font-Family: Poppins; @Body-Border-Colour: #144056; @Body-Font-Colour: #144056; </a:t>
            </a:r>
          </a:p>
          <a:p>
            <a:r>
              <a:rPr lang="en-GB" sz="1100" dirty="0">
                <a:solidFill>
                  <a:srgbClr val="133E56"/>
                </a:solidFill>
                <a:latin typeface="Comic Sans MS" panose="030F0902030302020204" pitchFamily="66" charset="0"/>
              </a:rPr>
              <a:t>@Body-Background-Colour: #FFFFFF; </a:t>
            </a:r>
          </a:p>
          <a:p>
            <a:r>
              <a:rPr lang="en-GB" sz="1100" dirty="0">
                <a:solidFill>
                  <a:srgbClr val="133E56"/>
                </a:solidFill>
                <a:latin typeface="Comic Sans MS" panose="030F0902030302020204" pitchFamily="66" charset="0"/>
              </a:rPr>
              <a:t>/* HTML Body Style - End */</a:t>
            </a:r>
          </a:p>
        </p:txBody>
      </p:sp>
      <p:sp>
        <p:nvSpPr>
          <p:cNvPr id="11" name="TextBox 10">
            <a:extLst>
              <a:ext uri="{FF2B5EF4-FFF2-40B4-BE49-F238E27FC236}">
                <a16:creationId xmlns:a16="http://schemas.microsoft.com/office/drawing/2014/main" id="{3FCCCE12-3BE5-794E-BFE8-A4329562748D}"/>
              </a:ext>
            </a:extLst>
          </p:cNvPr>
          <p:cNvSpPr txBox="1"/>
          <p:nvPr/>
        </p:nvSpPr>
        <p:spPr>
          <a:xfrm>
            <a:off x="143978" y="1166842"/>
            <a:ext cx="4887226" cy="4524315"/>
          </a:xfrm>
          <a:prstGeom prst="rect">
            <a:avLst/>
          </a:prstGeom>
          <a:noFill/>
          <a:ln w="19050">
            <a:noFill/>
          </a:ln>
        </p:spPr>
        <p:txBody>
          <a:bodyPr wrap="square" rtlCol="0">
            <a:spAutoFit/>
          </a:bodyPr>
          <a:lstStyle/>
          <a:p>
            <a:r>
              <a:rPr lang="en-GB" dirty="0">
                <a:solidFill>
                  <a:srgbClr val="133E56"/>
                </a:solidFill>
              </a:rPr>
              <a:t>To allow merchants to maintain a look and feel to the payment page that is consistent with the rest of their website, APEXX supports customisation of certain aspects of the hosted payment page form. The elements that are subject to customisation are defined on the right. </a:t>
            </a:r>
          </a:p>
          <a:p>
            <a:endParaRPr lang="en-GB" dirty="0">
              <a:solidFill>
                <a:srgbClr val="133E56"/>
              </a:solidFill>
            </a:endParaRPr>
          </a:p>
          <a:p>
            <a:r>
              <a:rPr lang="en-GB" dirty="0">
                <a:solidFill>
                  <a:srgbClr val="133E56"/>
                </a:solidFill>
              </a:rPr>
              <a:t>By default, these are stored as part of the merchant configuration data in the APEXX gateway.</a:t>
            </a:r>
          </a:p>
          <a:p>
            <a:endParaRPr lang="en-GB" dirty="0">
              <a:solidFill>
                <a:srgbClr val="133E56"/>
              </a:solidFill>
            </a:endParaRPr>
          </a:p>
          <a:p>
            <a:r>
              <a:rPr lang="en-GB" dirty="0">
                <a:solidFill>
                  <a:srgbClr val="133E56"/>
                </a:solidFill>
              </a:rPr>
              <a:t>Merchants who need to meet multiple different brand standards can alternatively send the </a:t>
            </a:r>
            <a:r>
              <a:rPr lang="en-GB" dirty="0" err="1">
                <a:solidFill>
                  <a:srgbClr val="133E56"/>
                </a:solidFill>
              </a:rPr>
              <a:t>transaction_css_template</a:t>
            </a:r>
            <a:r>
              <a:rPr lang="en-GB" dirty="0">
                <a:solidFill>
                  <a:srgbClr val="133E56"/>
                </a:solidFill>
              </a:rPr>
              <a:t> attribute in the HPP request to dynamically control the styling of the page displayed.</a:t>
            </a:r>
          </a:p>
        </p:txBody>
      </p:sp>
      <p:pic>
        <p:nvPicPr>
          <p:cNvPr id="9" name="Picture 8">
            <a:extLst>
              <a:ext uri="{FF2B5EF4-FFF2-40B4-BE49-F238E27FC236}">
                <a16:creationId xmlns:a16="http://schemas.microsoft.com/office/drawing/2014/main" id="{61070B12-FED1-F14B-9CE4-DE47A8147446}"/>
              </a:ext>
            </a:extLst>
          </p:cNvPr>
          <p:cNvPicPr>
            <a:picLocks noChangeAspect="1"/>
          </p:cNvPicPr>
          <p:nvPr/>
        </p:nvPicPr>
        <p:blipFill>
          <a:blip r:embed="rId2"/>
          <a:stretch>
            <a:fillRect/>
          </a:stretch>
        </p:blipFill>
        <p:spPr>
          <a:xfrm>
            <a:off x="4996311" y="4070733"/>
            <a:ext cx="7016817" cy="1343426"/>
          </a:xfrm>
          <a:prstGeom prst="rect">
            <a:avLst/>
          </a:prstGeom>
          <a:ln w="12700">
            <a:solidFill>
              <a:srgbClr val="133E5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0434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DF153-CD8E-4247-AB46-2F40013FE513}"/>
              </a:ext>
            </a:extLst>
          </p:cNvPr>
          <p:cNvSpPr>
            <a:spLocks noGrp="1"/>
          </p:cNvSpPr>
          <p:nvPr>
            <p:ph type="sldNum" sz="quarter" idx="12"/>
          </p:nvPr>
        </p:nvSpPr>
        <p:spPr/>
        <p:txBody>
          <a:bodyPr/>
          <a:lstStyle/>
          <a:p>
            <a:fld id="{0817CC84-44EF-354A-8DD0-264AAF7EF71D}" type="slidenum">
              <a:rPr lang="en-US" smtClean="0"/>
              <a:t>11</a:t>
            </a:fld>
            <a:endParaRPr lang="en-US"/>
          </a:p>
        </p:txBody>
      </p:sp>
      <p:sp>
        <p:nvSpPr>
          <p:cNvPr id="7" name="Rectangle 6">
            <a:extLst>
              <a:ext uri="{FF2B5EF4-FFF2-40B4-BE49-F238E27FC236}">
                <a16:creationId xmlns:a16="http://schemas.microsoft.com/office/drawing/2014/main" id="{E0D46466-EB1E-CC4D-ACA9-D51E282C71DB}"/>
              </a:ext>
            </a:extLst>
          </p:cNvPr>
          <p:cNvSpPr/>
          <p:nvPr/>
        </p:nvSpPr>
        <p:spPr>
          <a:xfrm>
            <a:off x="0" y="3791"/>
            <a:ext cx="12192000" cy="540000"/>
          </a:xfrm>
          <a:prstGeom prst="rect">
            <a:avLst/>
          </a:prstGeom>
          <a:solidFill>
            <a:srgbClr val="55B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33AAA2"/>
              </a:solidFill>
            </a:endParaRPr>
          </a:p>
        </p:txBody>
      </p:sp>
      <p:sp>
        <p:nvSpPr>
          <p:cNvPr id="8" name="Rectangle 7">
            <a:extLst>
              <a:ext uri="{FF2B5EF4-FFF2-40B4-BE49-F238E27FC236}">
                <a16:creationId xmlns:a16="http://schemas.microsoft.com/office/drawing/2014/main" id="{AC2351E9-1C61-FF4A-8578-54017CF48AF8}"/>
              </a:ext>
            </a:extLst>
          </p:cNvPr>
          <p:cNvSpPr/>
          <p:nvPr/>
        </p:nvSpPr>
        <p:spPr>
          <a:xfrm>
            <a:off x="-1" y="5889171"/>
            <a:ext cx="12192000" cy="540000"/>
          </a:xfrm>
          <a:prstGeom prst="rect">
            <a:avLst/>
          </a:prstGeom>
          <a:solidFill>
            <a:srgbClr val="10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Title 1">
            <a:extLst>
              <a:ext uri="{FF2B5EF4-FFF2-40B4-BE49-F238E27FC236}">
                <a16:creationId xmlns:a16="http://schemas.microsoft.com/office/drawing/2014/main" id="{05128DCB-FE64-9249-A6D5-89694A378457}"/>
              </a:ext>
            </a:extLst>
          </p:cNvPr>
          <p:cNvSpPr>
            <a:spLocks noGrp="1"/>
          </p:cNvSpPr>
          <p:nvPr>
            <p:ph type="title"/>
          </p:nvPr>
        </p:nvSpPr>
        <p:spPr>
          <a:xfrm>
            <a:off x="1557689" y="579018"/>
            <a:ext cx="9076623" cy="540000"/>
          </a:xfrm>
        </p:spPr>
        <p:txBody>
          <a:bodyPr>
            <a:normAutofit/>
          </a:bodyPr>
          <a:lstStyle/>
          <a:p>
            <a:pPr algn="ctr"/>
            <a:r>
              <a:rPr lang="en-GB" sz="2400" b="1" dirty="0">
                <a:solidFill>
                  <a:srgbClr val="133F57"/>
                </a:solidFill>
                <a:latin typeface="Nunito Sans" pitchFamily="2" charset="77"/>
                <a:ea typeface="Open Sans" panose="020B0606030504020204" pitchFamily="34" charset="0"/>
                <a:cs typeface="Open Sans" panose="020B0606030504020204" pitchFamily="34" charset="0"/>
              </a:rPr>
              <a:t>Example of a non-English hosted payment form – Nike Russia</a:t>
            </a:r>
            <a:endParaRPr lang="en-US" sz="2400" b="1" dirty="0">
              <a:solidFill>
                <a:srgbClr val="133E56"/>
              </a:solidFill>
              <a:latin typeface="Nunito Sans" pitchFamily="2" charset="77"/>
              <a:cs typeface="Poppins" pitchFamily="2" charset="77"/>
            </a:endParaRPr>
          </a:p>
        </p:txBody>
      </p:sp>
      <p:pic>
        <p:nvPicPr>
          <p:cNvPr id="2" name="Picture 1">
            <a:extLst>
              <a:ext uri="{FF2B5EF4-FFF2-40B4-BE49-F238E27FC236}">
                <a16:creationId xmlns:a16="http://schemas.microsoft.com/office/drawing/2014/main" id="{A1BC7644-24FE-2F41-9F87-4712E64176D7}"/>
              </a:ext>
            </a:extLst>
          </p:cNvPr>
          <p:cNvPicPr>
            <a:picLocks noChangeAspect="1"/>
          </p:cNvPicPr>
          <p:nvPr/>
        </p:nvPicPr>
        <p:blipFill>
          <a:blip r:embed="rId2"/>
          <a:stretch>
            <a:fillRect/>
          </a:stretch>
        </p:blipFill>
        <p:spPr>
          <a:xfrm>
            <a:off x="3041583" y="1119018"/>
            <a:ext cx="5744143" cy="5272303"/>
          </a:xfrm>
          <a:prstGeom prst="rect">
            <a:avLst/>
          </a:prstGeom>
        </p:spPr>
      </p:pic>
      <p:sp>
        <p:nvSpPr>
          <p:cNvPr id="9" name="TextBox 8">
            <a:extLst>
              <a:ext uri="{FF2B5EF4-FFF2-40B4-BE49-F238E27FC236}">
                <a16:creationId xmlns:a16="http://schemas.microsoft.com/office/drawing/2014/main" id="{E551B5E4-FAF3-8441-9406-49A3FE2E180D}"/>
              </a:ext>
            </a:extLst>
          </p:cNvPr>
          <p:cNvSpPr txBox="1"/>
          <p:nvPr/>
        </p:nvSpPr>
        <p:spPr>
          <a:xfrm>
            <a:off x="9076526" y="1852954"/>
            <a:ext cx="2422747" cy="1477328"/>
          </a:xfrm>
          <a:prstGeom prst="rect">
            <a:avLst/>
          </a:prstGeom>
          <a:noFill/>
          <a:ln w="25400">
            <a:solidFill>
              <a:srgbClr val="133E56"/>
            </a:solidFill>
          </a:ln>
        </p:spPr>
        <p:txBody>
          <a:bodyPr wrap="square" rtlCol="0">
            <a:spAutoFit/>
          </a:bodyPr>
          <a:lstStyle/>
          <a:p>
            <a:r>
              <a:rPr lang="en-GB" dirty="0">
                <a:solidFill>
                  <a:srgbClr val="133E56"/>
                </a:solidFill>
              </a:rPr>
              <a:t>Language options are controlled using the locale attribute in the Hosted Payment Page API request.</a:t>
            </a:r>
          </a:p>
        </p:txBody>
      </p:sp>
    </p:spTree>
    <p:extLst>
      <p:ext uri="{BB962C8B-B14F-4D97-AF65-F5344CB8AC3E}">
        <p14:creationId xmlns:p14="http://schemas.microsoft.com/office/powerpoint/2010/main" val="1533316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C090DD-C177-1B49-85B0-8241002760C0}"/>
              </a:ext>
            </a:extLst>
          </p:cNvPr>
          <p:cNvSpPr/>
          <p:nvPr/>
        </p:nvSpPr>
        <p:spPr>
          <a:xfrm>
            <a:off x="0" y="0"/>
            <a:ext cx="12192000" cy="6869289"/>
          </a:xfrm>
          <a:prstGeom prst="rect">
            <a:avLst/>
          </a:prstGeom>
          <a:solidFill>
            <a:srgbClr val="103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99DA27A-59C7-5B40-AB31-5DDD1408DED5}"/>
              </a:ext>
            </a:extLst>
          </p:cNvPr>
          <p:cNvSpPr>
            <a:spLocks noGrp="1"/>
          </p:cNvSpPr>
          <p:nvPr>
            <p:ph type="sldNum" sz="quarter" idx="12"/>
          </p:nvPr>
        </p:nvSpPr>
        <p:spPr/>
        <p:txBody>
          <a:bodyPr/>
          <a:lstStyle/>
          <a:p>
            <a:fld id="{0817CC84-44EF-354A-8DD0-264AAF7EF71D}" type="slidenum">
              <a:rPr lang="en-US" smtClean="0"/>
              <a:t>12</a:t>
            </a:fld>
            <a:endParaRPr lang="en-US"/>
          </a:p>
        </p:txBody>
      </p:sp>
      <p:pic>
        <p:nvPicPr>
          <p:cNvPr id="4" name="Picture 3">
            <a:extLst>
              <a:ext uri="{FF2B5EF4-FFF2-40B4-BE49-F238E27FC236}">
                <a16:creationId xmlns:a16="http://schemas.microsoft.com/office/drawing/2014/main" id="{C2467221-707C-F24B-A4C1-A517015623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3027" y="1027249"/>
            <a:ext cx="2706973" cy="344351"/>
          </a:xfrm>
          <a:prstGeom prst="rect">
            <a:avLst/>
          </a:prstGeom>
        </p:spPr>
      </p:pic>
      <p:sp>
        <p:nvSpPr>
          <p:cNvPr id="5" name="object 4">
            <a:extLst>
              <a:ext uri="{FF2B5EF4-FFF2-40B4-BE49-F238E27FC236}">
                <a16:creationId xmlns:a16="http://schemas.microsoft.com/office/drawing/2014/main" id="{CF0D0FD1-D010-5346-9A53-459AA1F91420}"/>
              </a:ext>
            </a:extLst>
          </p:cNvPr>
          <p:cNvSpPr txBox="1"/>
          <p:nvPr/>
        </p:nvSpPr>
        <p:spPr>
          <a:xfrm>
            <a:off x="4959975" y="2636695"/>
            <a:ext cx="2521396" cy="320761"/>
          </a:xfrm>
          <a:prstGeom prst="rect">
            <a:avLst/>
          </a:prstGeom>
        </p:spPr>
        <p:txBody>
          <a:bodyPr vert="horz" wrap="square" lIns="0" tIns="12859" rIns="0" bIns="0" rtlCol="0">
            <a:spAutoFit/>
          </a:bodyPr>
          <a:lstStyle/>
          <a:p>
            <a:pPr marL="9525" algn="ctr">
              <a:spcBef>
                <a:spcPts val="101"/>
              </a:spcBef>
            </a:pPr>
            <a:r>
              <a:rPr lang="en-GB" sz="2000" spc="11" dirty="0">
                <a:solidFill>
                  <a:schemeClr val="bg1"/>
                </a:solidFill>
                <a:latin typeface="Nunito Sans SemiBold" pitchFamily="2" charset="77"/>
                <a:ea typeface="Open Sans" panose="020B0606030504020204" pitchFamily="34" charset="0"/>
                <a:cs typeface="Open Sans" panose="020B0606030504020204" pitchFamily="34" charset="0"/>
              </a:rPr>
              <a:t>Any questions?</a:t>
            </a:r>
            <a:endParaRPr sz="2000" dirty="0">
              <a:solidFill>
                <a:schemeClr val="bg1"/>
              </a:solidFill>
              <a:latin typeface="Nunito Sans SemiBold" pitchFamily="2" charset="77"/>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23A568F6-500A-B24C-A10B-B9F382448B45}"/>
              </a:ext>
            </a:extLst>
          </p:cNvPr>
          <p:cNvSpPr txBox="1"/>
          <p:nvPr/>
        </p:nvSpPr>
        <p:spPr>
          <a:xfrm>
            <a:off x="5664683" y="3132186"/>
            <a:ext cx="1246568" cy="323165"/>
          </a:xfrm>
          <a:prstGeom prst="rect">
            <a:avLst/>
          </a:prstGeom>
          <a:noFill/>
        </p:spPr>
        <p:txBody>
          <a:bodyPr wrap="square" rtlCol="0">
            <a:spAutoFit/>
          </a:bodyPr>
          <a:lstStyle/>
          <a:p>
            <a:pPr algn="ctr"/>
            <a:r>
              <a:rPr lang="en-GB" sz="1500" dirty="0">
                <a:solidFill>
                  <a:schemeClr val="bg1"/>
                </a:solidFill>
                <a:latin typeface="+mj-lt"/>
                <a:ea typeface="Open Sans" panose="020B0606030504020204" pitchFamily="34" charset="0"/>
                <a:cs typeface="Open Sans" panose="020B0606030504020204" pitchFamily="34" charset="0"/>
              </a:rPr>
              <a:t>Head Office</a:t>
            </a:r>
            <a:endParaRPr lang="en-US" sz="1500" dirty="0">
              <a:solidFill>
                <a:schemeClr val="bg1"/>
              </a:solidFill>
              <a:latin typeface="+mj-lt"/>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F47F144E-5CCA-AE44-8EDE-856DB23C50BC}"/>
              </a:ext>
            </a:extLst>
          </p:cNvPr>
          <p:cNvSpPr txBox="1"/>
          <p:nvPr/>
        </p:nvSpPr>
        <p:spPr>
          <a:xfrm>
            <a:off x="4795372" y="3502701"/>
            <a:ext cx="2777171" cy="738664"/>
          </a:xfrm>
          <a:prstGeom prst="rect">
            <a:avLst/>
          </a:prstGeom>
          <a:noFill/>
        </p:spPr>
        <p:txBody>
          <a:bodyPr wrap="square" rtlCol="0">
            <a:spAutoFit/>
          </a:bodyPr>
          <a:lstStyle/>
          <a:p>
            <a:pPr algn="ctr"/>
            <a:r>
              <a:rPr lang="en-GB" sz="1400" dirty="0">
                <a:solidFill>
                  <a:srgbClr val="55B9A4"/>
                </a:solidFill>
                <a:latin typeface="+mj-lt"/>
                <a:ea typeface="Open Sans" panose="020B0606030504020204" pitchFamily="34" charset="0"/>
                <a:cs typeface="Open Sans" panose="020B0606030504020204" pitchFamily="34" charset="0"/>
              </a:rPr>
              <a:t>APEXX Global, 5a Underwood Street</a:t>
            </a:r>
          </a:p>
          <a:p>
            <a:pPr algn="ctr"/>
            <a:r>
              <a:rPr lang="en-GB" sz="1400" dirty="0">
                <a:solidFill>
                  <a:srgbClr val="55B9A4"/>
                </a:solidFill>
                <a:latin typeface="+mj-lt"/>
                <a:ea typeface="Open Sans" panose="020B0606030504020204" pitchFamily="34" charset="0"/>
                <a:cs typeface="Open Sans" panose="020B0606030504020204" pitchFamily="34" charset="0"/>
              </a:rPr>
              <a:t>London, England, N1 7LY</a:t>
            </a:r>
          </a:p>
          <a:p>
            <a:pPr algn="ctr"/>
            <a:r>
              <a:rPr lang="en-GB" sz="1400" dirty="0">
                <a:solidFill>
                  <a:srgbClr val="55B9A4"/>
                </a:solidFill>
                <a:latin typeface="+mj-lt"/>
                <a:ea typeface="Open Sans" panose="020B0606030504020204" pitchFamily="34" charset="0"/>
                <a:cs typeface="Open Sans" panose="020B0606030504020204" pitchFamily="34" charset="0"/>
              </a:rPr>
              <a:t>United Kingdom</a:t>
            </a:r>
            <a:endParaRPr lang="en-US" sz="1400" dirty="0">
              <a:solidFill>
                <a:srgbClr val="55B9A4"/>
              </a:solidFill>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35E81888-B34C-2A4E-BA89-EB8DADCF2FEE}"/>
              </a:ext>
            </a:extLst>
          </p:cNvPr>
          <p:cNvSpPr txBox="1"/>
          <p:nvPr/>
        </p:nvSpPr>
        <p:spPr>
          <a:xfrm>
            <a:off x="5757570" y="4416095"/>
            <a:ext cx="926206" cy="323165"/>
          </a:xfrm>
          <a:prstGeom prst="rect">
            <a:avLst/>
          </a:prstGeom>
          <a:noFill/>
        </p:spPr>
        <p:txBody>
          <a:bodyPr wrap="square" rtlCol="0">
            <a:spAutoFit/>
          </a:bodyPr>
          <a:lstStyle/>
          <a:p>
            <a:pPr algn="ctr"/>
            <a:r>
              <a:rPr lang="en-GB" sz="1500" dirty="0">
                <a:solidFill>
                  <a:schemeClr val="bg1"/>
                </a:solidFill>
                <a:latin typeface="+mj-lt"/>
                <a:ea typeface="Open Sans" panose="020B0606030504020204" pitchFamily="34" charset="0"/>
                <a:cs typeface="Poppins" pitchFamily="2" charset="77"/>
              </a:rPr>
              <a:t>Enquiries</a:t>
            </a:r>
            <a:endParaRPr lang="en-US" sz="1500" dirty="0">
              <a:solidFill>
                <a:schemeClr val="bg1"/>
              </a:solidFill>
              <a:latin typeface="+mj-lt"/>
              <a:ea typeface="Open Sans" panose="020B0606030504020204" pitchFamily="34" charset="0"/>
              <a:cs typeface="Poppins" pitchFamily="2" charset="77"/>
            </a:endParaRPr>
          </a:p>
        </p:txBody>
      </p:sp>
      <p:sp>
        <p:nvSpPr>
          <p:cNvPr id="9" name="Rectangle 8">
            <a:extLst>
              <a:ext uri="{FF2B5EF4-FFF2-40B4-BE49-F238E27FC236}">
                <a16:creationId xmlns:a16="http://schemas.microsoft.com/office/drawing/2014/main" id="{3BADD864-BF59-364B-B993-C778BA51C6B8}"/>
              </a:ext>
            </a:extLst>
          </p:cNvPr>
          <p:cNvSpPr/>
          <p:nvPr/>
        </p:nvSpPr>
        <p:spPr>
          <a:xfrm>
            <a:off x="5354275" y="4767446"/>
            <a:ext cx="1824474" cy="515526"/>
          </a:xfrm>
          <a:prstGeom prst="rect">
            <a:avLst/>
          </a:prstGeom>
        </p:spPr>
        <p:txBody>
          <a:bodyPr wrap="square">
            <a:spAutoFit/>
          </a:bodyPr>
          <a:lstStyle/>
          <a:p>
            <a:pPr algn="ctr"/>
            <a:r>
              <a:rPr lang="en-GB" sz="1400" dirty="0">
                <a:solidFill>
                  <a:srgbClr val="55B9A4"/>
                </a:solidFill>
                <a:latin typeface="+mj-lt"/>
                <a:ea typeface="Open Sans" panose="020B0606030504020204" pitchFamily="34" charset="0"/>
                <a:cs typeface="Poppins Light" pitchFamily="2" charset="77"/>
                <a:hlinkClick r:id="rId3">
                  <a:extLst>
                    <a:ext uri="{A12FA001-AC4F-418D-AE19-62706E023703}">
                      <ahyp:hlinkClr xmlns:ahyp="http://schemas.microsoft.com/office/drawing/2018/hyperlinkcolor" val="tx"/>
                    </a:ext>
                  </a:extLst>
                </a:hlinkClick>
              </a:rPr>
              <a:t>123@</a:t>
            </a:r>
            <a:r>
              <a:rPr lang="en-GB" sz="1400" dirty="0">
                <a:solidFill>
                  <a:srgbClr val="55B9A4"/>
                </a:solidFill>
                <a:latin typeface="+mj-lt"/>
                <a:ea typeface="Open Sans" panose="020B0606030504020204" pitchFamily="34" charset="0"/>
                <a:cs typeface="Poppins Light" pitchFamily="2" charset="77"/>
              </a:rPr>
              <a:t>apexx.global</a:t>
            </a:r>
          </a:p>
          <a:p>
            <a:pPr algn="ctr"/>
            <a:endParaRPr lang="en-US" sz="1350" dirty="0">
              <a:solidFill>
                <a:srgbClr val="71B3B4"/>
              </a:solidFill>
              <a:latin typeface="+mj-lt"/>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01477C14-7E65-4449-9144-9E60370B952D}"/>
              </a:ext>
            </a:extLst>
          </p:cNvPr>
          <p:cNvSpPr txBox="1"/>
          <p:nvPr/>
        </p:nvSpPr>
        <p:spPr>
          <a:xfrm>
            <a:off x="5592289" y="6325874"/>
            <a:ext cx="1348447" cy="246221"/>
          </a:xfrm>
          <a:prstGeom prst="rect">
            <a:avLst/>
          </a:prstGeom>
          <a:noFill/>
        </p:spPr>
        <p:txBody>
          <a:bodyPr wrap="square" rtlCol="0">
            <a:spAutoFit/>
          </a:bodyPr>
          <a:lstStyle/>
          <a:p>
            <a:pPr algn="ctr"/>
            <a:r>
              <a:rPr lang="en-GB" sz="1000" dirty="0" err="1">
                <a:solidFill>
                  <a:srgbClr val="00B0F0"/>
                </a:solidFill>
                <a:latin typeface="Poppins Medium" pitchFamily="2" charset="77"/>
                <a:cs typeface="Poppins Medium" pitchFamily="2" charset="77"/>
              </a:rPr>
              <a:t>www.apexx.global</a:t>
            </a:r>
            <a:endParaRPr lang="en-US" sz="1000" dirty="0">
              <a:solidFill>
                <a:srgbClr val="00B0F0"/>
              </a:solidFill>
              <a:latin typeface="Poppins Medium" pitchFamily="2" charset="77"/>
              <a:cs typeface="Poppins Medium" pitchFamily="2" charset="77"/>
            </a:endParaRPr>
          </a:p>
        </p:txBody>
      </p:sp>
    </p:spTree>
    <p:extLst>
      <p:ext uri="{BB962C8B-B14F-4D97-AF65-F5344CB8AC3E}">
        <p14:creationId xmlns:p14="http://schemas.microsoft.com/office/powerpoint/2010/main" val="238712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AEB689B-51C4-F14E-ABEE-F4E53D7A5721}"/>
              </a:ext>
            </a:extLst>
          </p:cNvPr>
          <p:cNvSpPr>
            <a:spLocks noGrp="1"/>
          </p:cNvSpPr>
          <p:nvPr>
            <p:ph type="sldNum" sz="quarter" idx="12"/>
          </p:nvPr>
        </p:nvSpPr>
        <p:spPr/>
        <p:txBody>
          <a:bodyPr/>
          <a:lstStyle/>
          <a:p>
            <a:fld id="{0817CC84-44EF-354A-8DD0-264AAF7EF71D}" type="slidenum">
              <a:rPr lang="en-US" smtClean="0"/>
              <a:t>2</a:t>
            </a:fld>
            <a:endParaRPr lang="en-US"/>
          </a:p>
        </p:txBody>
      </p:sp>
      <p:pic>
        <p:nvPicPr>
          <p:cNvPr id="7" name="Picture 6">
            <a:extLst>
              <a:ext uri="{FF2B5EF4-FFF2-40B4-BE49-F238E27FC236}">
                <a16:creationId xmlns:a16="http://schemas.microsoft.com/office/drawing/2014/main" id="{A17F4061-D5BD-0149-B9D7-82B859E2D9BE}"/>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object 4">
            <a:extLst>
              <a:ext uri="{FF2B5EF4-FFF2-40B4-BE49-F238E27FC236}">
                <a16:creationId xmlns:a16="http://schemas.microsoft.com/office/drawing/2014/main" id="{3719D997-9534-E042-8607-81A79C76C306}"/>
              </a:ext>
            </a:extLst>
          </p:cNvPr>
          <p:cNvSpPr txBox="1">
            <a:spLocks/>
          </p:cNvSpPr>
          <p:nvPr/>
        </p:nvSpPr>
        <p:spPr>
          <a:xfrm>
            <a:off x="5654039" y="3290567"/>
            <a:ext cx="5177093" cy="1086836"/>
          </a:xfrm>
          <a:prstGeom prst="rect">
            <a:avLst/>
          </a:prstGeom>
        </p:spPr>
        <p:txBody>
          <a:bodyPr vert="horz" wrap="square" lIns="0" tIns="9525" rIns="0" bIns="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100000"/>
              </a:lnSpc>
              <a:spcBef>
                <a:spcPts val="100"/>
              </a:spcBef>
              <a:buFont typeface="Arial" panose="020B0604020202020204" pitchFamily="34" charset="0"/>
              <a:buNone/>
            </a:pPr>
            <a:r>
              <a:rPr lang="en-US" sz="1400" dirty="0">
                <a:solidFill>
                  <a:srgbClr val="0C4056"/>
                </a:solidFill>
                <a:latin typeface="Poppins" charset="0"/>
                <a:ea typeface="Poppins" charset="0"/>
                <a:cs typeface="Poppins" charset="0"/>
              </a:rPr>
              <a:t>Our vision is to be the payment industry's most  merchant centric provider. Through our</a:t>
            </a:r>
            <a:r>
              <a:rPr lang="en-US" sz="1400" spc="-100" dirty="0">
                <a:solidFill>
                  <a:srgbClr val="0C4056"/>
                </a:solidFill>
                <a:latin typeface="Poppins" charset="0"/>
                <a:ea typeface="Poppins" charset="0"/>
                <a:cs typeface="Poppins" charset="0"/>
              </a:rPr>
              <a:t> </a:t>
            </a:r>
            <a:r>
              <a:rPr lang="en-US" sz="1400" dirty="0">
                <a:solidFill>
                  <a:srgbClr val="0C4056"/>
                </a:solidFill>
                <a:latin typeface="Poppins" charset="0"/>
                <a:ea typeface="Poppins" charset="0"/>
                <a:cs typeface="Poppins" charset="0"/>
              </a:rPr>
              <a:t>platform  a merchant can connect via a simple API  connection to the world's payment ecosystem,  increasing conversion at lower cost and  satisfying their entire payments</a:t>
            </a:r>
            <a:r>
              <a:rPr lang="en-US" sz="1400" spc="-20" dirty="0">
                <a:solidFill>
                  <a:srgbClr val="0C4056"/>
                </a:solidFill>
                <a:latin typeface="Poppins" charset="0"/>
                <a:ea typeface="Poppins" charset="0"/>
                <a:cs typeface="Poppins" charset="0"/>
              </a:rPr>
              <a:t> </a:t>
            </a:r>
            <a:r>
              <a:rPr lang="en-US" sz="1400" dirty="0">
                <a:solidFill>
                  <a:srgbClr val="0C4056"/>
                </a:solidFill>
                <a:latin typeface="Poppins" charset="0"/>
                <a:ea typeface="Poppins" charset="0"/>
                <a:cs typeface="Poppins" charset="0"/>
              </a:rPr>
              <a:t>needs</a:t>
            </a:r>
          </a:p>
        </p:txBody>
      </p:sp>
      <p:sp>
        <p:nvSpPr>
          <p:cNvPr id="10" name="object 5">
            <a:extLst>
              <a:ext uri="{FF2B5EF4-FFF2-40B4-BE49-F238E27FC236}">
                <a16:creationId xmlns:a16="http://schemas.microsoft.com/office/drawing/2014/main" id="{034E27F5-0915-3742-99A2-2AF463B6DDE2}"/>
              </a:ext>
            </a:extLst>
          </p:cNvPr>
          <p:cNvSpPr txBox="1">
            <a:spLocks/>
          </p:cNvSpPr>
          <p:nvPr/>
        </p:nvSpPr>
        <p:spPr>
          <a:xfrm>
            <a:off x="5654039" y="2777214"/>
            <a:ext cx="5718005" cy="316914"/>
          </a:xfrm>
          <a:prstGeom prst="rect">
            <a:avLst/>
          </a:prstGeom>
        </p:spPr>
        <p:txBody>
          <a:bodyPr vert="horz" wrap="square" lIns="0" tIns="9049" rIns="0" bIns="0" rtlCol="0" anchor="ctr">
            <a:sp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9525" marR="3810">
              <a:lnSpc>
                <a:spcPct val="100499"/>
              </a:lnSpc>
              <a:spcBef>
                <a:spcPts val="71"/>
              </a:spcBef>
            </a:pPr>
            <a:r>
              <a:rPr lang="en-GB" sz="2000" b="1" spc="8" dirty="0">
                <a:solidFill>
                  <a:srgbClr val="55B9A4"/>
                </a:solidFill>
                <a:latin typeface="Nunito Sans" pitchFamily="2" charset="77"/>
                <a:ea typeface="Poppins" charset="0"/>
                <a:cs typeface="Poppins" pitchFamily="2" charset="77"/>
              </a:rPr>
              <a:t>A Global Partner for Local Payments</a:t>
            </a:r>
            <a:endParaRPr lang="en-GB" sz="2000" b="1" dirty="0">
              <a:solidFill>
                <a:srgbClr val="55B9A4"/>
              </a:solidFill>
              <a:latin typeface="Nunito Sans" pitchFamily="2" charset="77"/>
              <a:ea typeface="Poppins" charset="0"/>
              <a:cs typeface="Poppins" pitchFamily="2" charset="77"/>
            </a:endParaRPr>
          </a:p>
        </p:txBody>
      </p:sp>
      <p:pic>
        <p:nvPicPr>
          <p:cNvPr id="11" name="Picture 10">
            <a:extLst>
              <a:ext uri="{FF2B5EF4-FFF2-40B4-BE49-F238E27FC236}">
                <a16:creationId xmlns:a16="http://schemas.microsoft.com/office/drawing/2014/main" id="{45176E56-64CD-C54D-95D2-33D54C1525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732692" cy="6858000"/>
          </a:xfrm>
          <a:prstGeom prst="rect">
            <a:avLst/>
          </a:prstGeom>
        </p:spPr>
      </p:pic>
    </p:spTree>
    <p:extLst>
      <p:ext uri="{BB962C8B-B14F-4D97-AF65-F5344CB8AC3E}">
        <p14:creationId xmlns:p14="http://schemas.microsoft.com/office/powerpoint/2010/main" val="170399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0F85671A-A3D1-1E42-9BAA-A9B635AD4809}"/>
              </a:ext>
            </a:extLst>
          </p:cNvPr>
          <p:cNvSpPr>
            <a:spLocks noGrp="1"/>
          </p:cNvSpPr>
          <p:nvPr>
            <p:ph type="sldNum" sz="quarter" idx="12"/>
          </p:nvPr>
        </p:nvSpPr>
        <p:spPr/>
        <p:txBody>
          <a:bodyPr/>
          <a:lstStyle/>
          <a:p>
            <a:fld id="{0817CC84-44EF-354A-8DD0-264AAF7EF71D}" type="slidenum">
              <a:rPr lang="en-US" smtClean="0"/>
              <a:t>3</a:t>
            </a:fld>
            <a:endParaRPr lang="en-US"/>
          </a:p>
        </p:txBody>
      </p:sp>
      <p:sp>
        <p:nvSpPr>
          <p:cNvPr id="11" name="TextBox 10">
            <a:extLst>
              <a:ext uri="{FF2B5EF4-FFF2-40B4-BE49-F238E27FC236}">
                <a16:creationId xmlns:a16="http://schemas.microsoft.com/office/drawing/2014/main" id="{91ACDBBC-192A-9249-8EEB-3ADBC8A26D89}"/>
              </a:ext>
            </a:extLst>
          </p:cNvPr>
          <p:cNvSpPr txBox="1"/>
          <p:nvPr/>
        </p:nvSpPr>
        <p:spPr>
          <a:xfrm>
            <a:off x="1759751" y="2322889"/>
            <a:ext cx="8453957" cy="2800767"/>
          </a:xfrm>
          <a:prstGeom prst="rect">
            <a:avLst/>
          </a:prstGeom>
          <a:noFill/>
        </p:spPr>
        <p:txBody>
          <a:bodyPr wrap="square" rtlCol="0">
            <a:spAutoFit/>
          </a:bodyPr>
          <a:lstStyle/>
          <a:p>
            <a:r>
              <a:rPr lang="en-US" sz="1200" dirty="0">
                <a:solidFill>
                  <a:srgbClr val="103F56"/>
                </a:solidFill>
                <a:latin typeface="Poppins" charset="0"/>
                <a:ea typeface="Poppins" charset="0"/>
                <a:cs typeface="Poppins" charset="0"/>
              </a:rPr>
              <a:t>APEXX </a:t>
            </a:r>
            <a:r>
              <a:rPr lang="en-US" sz="1200" dirty="0" err="1">
                <a:solidFill>
                  <a:srgbClr val="103F56"/>
                </a:solidFill>
                <a:latin typeface="Poppins" charset="0"/>
                <a:ea typeface="Poppins" charset="0"/>
                <a:cs typeface="Poppins" charset="0"/>
              </a:rPr>
              <a:t>Global’s</a:t>
            </a:r>
            <a:r>
              <a:rPr lang="en-US" sz="1200" dirty="0">
                <a:solidFill>
                  <a:srgbClr val="103F56"/>
                </a:solidFill>
                <a:latin typeface="Poppins" charset="0"/>
                <a:ea typeface="Poppins" charset="0"/>
                <a:cs typeface="Poppins" charset="0"/>
              </a:rPr>
              <a:t> Hosted Payment Page allows merchants who do not wish to maintain PCI Level 1 compliance to compliantly capture card details during the checkout process. It is designed to be loaded into an iframe. </a:t>
            </a:r>
          </a:p>
          <a:p>
            <a:endParaRPr lang="en-US" sz="1200" dirty="0">
              <a:solidFill>
                <a:srgbClr val="103F56"/>
              </a:solidFill>
              <a:latin typeface="Poppins" charset="0"/>
              <a:ea typeface="Poppins" charset="0"/>
              <a:cs typeface="Poppins" charset="0"/>
            </a:endParaRPr>
          </a:p>
          <a:p>
            <a:r>
              <a:rPr lang="en-US" sz="1200" dirty="0">
                <a:solidFill>
                  <a:srgbClr val="103F56"/>
                </a:solidFill>
                <a:latin typeface="Poppins" charset="0"/>
                <a:ea typeface="Poppins" charset="0"/>
                <a:cs typeface="Poppins" charset="0"/>
              </a:rPr>
              <a:t>For technical details, please refer to the following sections of our API reference:</a:t>
            </a:r>
          </a:p>
          <a:p>
            <a:endParaRPr lang="en-US" sz="1200" dirty="0">
              <a:solidFill>
                <a:srgbClr val="103F56"/>
              </a:solidFill>
              <a:latin typeface="Poppins" charset="0"/>
              <a:ea typeface="Poppins" charset="0"/>
              <a:cs typeface="Poppins" charset="0"/>
            </a:endParaRPr>
          </a:p>
          <a:p>
            <a:r>
              <a:rPr lang="en-US" sz="1200" dirty="0">
                <a:solidFill>
                  <a:srgbClr val="103F56"/>
                </a:solidFill>
                <a:latin typeface="Poppins" charset="0"/>
                <a:ea typeface="Poppins" charset="0"/>
                <a:cs typeface="Poppins" charset="0"/>
                <a:hlinkClick r:id="rId3"/>
              </a:rPr>
              <a:t>Customisation</a:t>
            </a:r>
            <a:endParaRPr lang="en-US" sz="1200" dirty="0">
              <a:solidFill>
                <a:srgbClr val="103F56"/>
              </a:solidFill>
              <a:latin typeface="Poppins" charset="0"/>
              <a:ea typeface="Poppins" charset="0"/>
              <a:cs typeface="Poppins" charset="0"/>
            </a:endParaRPr>
          </a:p>
          <a:p>
            <a:endParaRPr lang="en-US" sz="1200" dirty="0">
              <a:solidFill>
                <a:srgbClr val="103F56"/>
              </a:solidFill>
              <a:latin typeface="Poppins" charset="0"/>
              <a:ea typeface="Poppins" charset="0"/>
              <a:cs typeface="Poppins" charset="0"/>
            </a:endParaRPr>
          </a:p>
          <a:p>
            <a:r>
              <a:rPr lang="en-US" sz="1200" dirty="0">
                <a:solidFill>
                  <a:srgbClr val="103F56"/>
                </a:solidFill>
                <a:latin typeface="Poppins" charset="0"/>
                <a:ea typeface="Poppins" charset="0"/>
                <a:cs typeface="Poppins" charset="0"/>
                <a:hlinkClick r:id="rId4"/>
              </a:rPr>
              <a:t>iFrame</a:t>
            </a:r>
            <a:endParaRPr lang="en-US" sz="1200" dirty="0">
              <a:solidFill>
                <a:srgbClr val="103F56"/>
              </a:solidFill>
              <a:latin typeface="Poppins" charset="0"/>
              <a:ea typeface="Poppins" charset="0"/>
              <a:cs typeface="Poppins" charset="0"/>
            </a:endParaRPr>
          </a:p>
          <a:p>
            <a:endParaRPr lang="en-US" sz="1200" dirty="0">
              <a:solidFill>
                <a:srgbClr val="103F56"/>
              </a:solidFill>
              <a:latin typeface="Poppins" charset="0"/>
              <a:ea typeface="Poppins" charset="0"/>
              <a:cs typeface="Poppins" charset="0"/>
            </a:endParaRPr>
          </a:p>
          <a:p>
            <a:r>
              <a:rPr lang="en-US" sz="1200" dirty="0">
                <a:solidFill>
                  <a:srgbClr val="103F56"/>
                </a:solidFill>
                <a:latin typeface="Poppins" charset="0"/>
                <a:ea typeface="Poppins" charset="0"/>
                <a:cs typeface="Poppins" charset="0"/>
                <a:hlinkClick r:id="rId5"/>
              </a:rPr>
              <a:t>Redirect Return URL Parameters</a:t>
            </a:r>
            <a:endParaRPr lang="en-US" sz="1200" dirty="0">
              <a:solidFill>
                <a:srgbClr val="103F56"/>
              </a:solidFill>
              <a:latin typeface="Poppins" charset="0"/>
              <a:ea typeface="Poppins" charset="0"/>
              <a:cs typeface="Poppins" charset="0"/>
            </a:endParaRPr>
          </a:p>
          <a:p>
            <a:endParaRPr lang="en-US" sz="1200" dirty="0">
              <a:solidFill>
                <a:srgbClr val="103F56"/>
              </a:solidFill>
              <a:latin typeface="Poppins" charset="0"/>
              <a:ea typeface="Poppins" charset="0"/>
              <a:cs typeface="Poppins" charset="0"/>
            </a:endParaRPr>
          </a:p>
          <a:p>
            <a:r>
              <a:rPr lang="en-US" sz="1200" dirty="0">
                <a:solidFill>
                  <a:srgbClr val="103F56"/>
                </a:solidFill>
                <a:latin typeface="Poppins" charset="0"/>
                <a:ea typeface="Poppins" charset="0"/>
                <a:cs typeface="Poppins" charset="0"/>
                <a:hlinkClick r:id="rId5"/>
              </a:rPr>
              <a:t>HMAC Signature Calculation</a:t>
            </a:r>
            <a:endParaRPr lang="en-US" sz="1200" dirty="0">
              <a:solidFill>
                <a:srgbClr val="103F56"/>
              </a:solidFill>
              <a:latin typeface="Poppins" charset="0"/>
              <a:ea typeface="Poppins" charset="0"/>
              <a:cs typeface="Poppins" charset="0"/>
            </a:endParaRPr>
          </a:p>
          <a:p>
            <a:endParaRPr lang="en-US" sz="1600" dirty="0">
              <a:solidFill>
                <a:srgbClr val="103F56"/>
              </a:solidFill>
              <a:latin typeface="Poppins" charset="0"/>
              <a:ea typeface="Poppins" charset="0"/>
              <a:cs typeface="Poppins" charset="0"/>
            </a:endParaRPr>
          </a:p>
          <a:p>
            <a:endParaRPr lang="en-US" sz="1600" b="1" dirty="0">
              <a:solidFill>
                <a:schemeClr val="accent1"/>
              </a:solidFill>
              <a:latin typeface="Poppins" charset="0"/>
              <a:ea typeface="Poppins" charset="0"/>
              <a:cs typeface="Poppins" charset="0"/>
            </a:endParaRPr>
          </a:p>
        </p:txBody>
      </p:sp>
      <p:sp>
        <p:nvSpPr>
          <p:cNvPr id="12" name="Rectangle 11">
            <a:extLst>
              <a:ext uri="{FF2B5EF4-FFF2-40B4-BE49-F238E27FC236}">
                <a16:creationId xmlns:a16="http://schemas.microsoft.com/office/drawing/2014/main" id="{44F848C3-5916-A341-8D99-0DB52A3B8668}"/>
              </a:ext>
            </a:extLst>
          </p:cNvPr>
          <p:cNvSpPr/>
          <p:nvPr/>
        </p:nvSpPr>
        <p:spPr>
          <a:xfrm>
            <a:off x="0" y="6155426"/>
            <a:ext cx="12192000" cy="702574"/>
          </a:xfrm>
          <a:prstGeom prst="rect">
            <a:avLst/>
          </a:prstGeom>
          <a:solidFill>
            <a:srgbClr val="10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3" name="Picture 12">
            <a:extLst>
              <a:ext uri="{FF2B5EF4-FFF2-40B4-BE49-F238E27FC236}">
                <a16:creationId xmlns:a16="http://schemas.microsoft.com/office/drawing/2014/main" id="{3648FDD5-C83E-E046-9762-44C125FDEA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5434" y="6385926"/>
            <a:ext cx="2004751" cy="255022"/>
          </a:xfrm>
          <a:prstGeom prst="rect">
            <a:avLst/>
          </a:prstGeom>
        </p:spPr>
      </p:pic>
      <p:sp>
        <p:nvSpPr>
          <p:cNvPr id="14" name="Rectangle 13">
            <a:extLst>
              <a:ext uri="{FF2B5EF4-FFF2-40B4-BE49-F238E27FC236}">
                <a16:creationId xmlns:a16="http://schemas.microsoft.com/office/drawing/2014/main" id="{79F43B4A-610B-734E-89A8-DEB3F8375DBC}"/>
              </a:ext>
            </a:extLst>
          </p:cNvPr>
          <p:cNvSpPr/>
          <p:nvPr/>
        </p:nvSpPr>
        <p:spPr>
          <a:xfrm>
            <a:off x="10213708" y="6525532"/>
            <a:ext cx="1880643" cy="230832"/>
          </a:xfrm>
          <a:prstGeom prst="rect">
            <a:avLst/>
          </a:prstGeom>
        </p:spPr>
        <p:txBody>
          <a:bodyPr wrap="none">
            <a:spAutoFit/>
          </a:bodyPr>
          <a:lstStyle/>
          <a:p>
            <a:r>
              <a:rPr lang="en-US" sz="900" dirty="0">
                <a:solidFill>
                  <a:schemeClr val="bg1">
                    <a:lumMod val="95000"/>
                  </a:schemeClr>
                </a:solidFill>
              </a:rPr>
              <a:t>©APEXX Fintech Limited - 10131902</a:t>
            </a:r>
          </a:p>
        </p:txBody>
      </p:sp>
      <p:sp>
        <p:nvSpPr>
          <p:cNvPr id="15" name="Title 1">
            <a:extLst>
              <a:ext uri="{FF2B5EF4-FFF2-40B4-BE49-F238E27FC236}">
                <a16:creationId xmlns:a16="http://schemas.microsoft.com/office/drawing/2014/main" id="{11CE676F-1635-5E46-9D9C-7FB00BE2DE37}"/>
              </a:ext>
            </a:extLst>
          </p:cNvPr>
          <p:cNvSpPr txBox="1">
            <a:spLocks/>
          </p:cNvSpPr>
          <p:nvPr/>
        </p:nvSpPr>
        <p:spPr>
          <a:xfrm>
            <a:off x="4475923" y="1444218"/>
            <a:ext cx="3240155" cy="52373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23AAA2"/>
                </a:solidFill>
                <a:latin typeface="Nunito Sans" pitchFamily="2" charset="77"/>
                <a:ea typeface="Poppins" charset="0"/>
                <a:cs typeface="Poppins" charset="0"/>
              </a:rPr>
              <a:t>APEXX Hosted Payment Page</a:t>
            </a:r>
          </a:p>
        </p:txBody>
      </p:sp>
    </p:spTree>
    <p:extLst>
      <p:ext uri="{BB962C8B-B14F-4D97-AF65-F5344CB8AC3E}">
        <p14:creationId xmlns:p14="http://schemas.microsoft.com/office/powerpoint/2010/main" val="2741407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DF153-CD8E-4247-AB46-2F40013FE513}"/>
              </a:ext>
            </a:extLst>
          </p:cNvPr>
          <p:cNvSpPr>
            <a:spLocks noGrp="1"/>
          </p:cNvSpPr>
          <p:nvPr>
            <p:ph type="sldNum" sz="quarter" idx="12"/>
          </p:nvPr>
        </p:nvSpPr>
        <p:spPr/>
        <p:txBody>
          <a:bodyPr/>
          <a:lstStyle/>
          <a:p>
            <a:fld id="{0817CC84-44EF-354A-8DD0-264AAF7EF71D}" type="slidenum">
              <a:rPr lang="en-US" smtClean="0"/>
              <a:t>4</a:t>
            </a:fld>
            <a:endParaRPr lang="en-US"/>
          </a:p>
        </p:txBody>
      </p:sp>
      <p:sp>
        <p:nvSpPr>
          <p:cNvPr id="6" name="Title 1">
            <a:extLst>
              <a:ext uri="{FF2B5EF4-FFF2-40B4-BE49-F238E27FC236}">
                <a16:creationId xmlns:a16="http://schemas.microsoft.com/office/drawing/2014/main" id="{03CA5D3E-DEAB-1A49-8967-91C428333028}"/>
              </a:ext>
            </a:extLst>
          </p:cNvPr>
          <p:cNvSpPr>
            <a:spLocks noGrp="1"/>
          </p:cNvSpPr>
          <p:nvPr>
            <p:ph type="title"/>
          </p:nvPr>
        </p:nvSpPr>
        <p:spPr>
          <a:xfrm>
            <a:off x="2587591" y="1045713"/>
            <a:ext cx="7016817" cy="844625"/>
          </a:xfrm>
        </p:spPr>
        <p:txBody>
          <a:bodyPr>
            <a:normAutofit/>
          </a:bodyPr>
          <a:lstStyle/>
          <a:p>
            <a:pPr algn="ctr"/>
            <a:r>
              <a:rPr lang="en-GB" sz="2400" b="1" dirty="0">
                <a:solidFill>
                  <a:srgbClr val="133F57"/>
                </a:solidFill>
                <a:latin typeface="Nunito Sans" pitchFamily="2" charset="77"/>
                <a:ea typeface="Open Sans" panose="020B0606030504020204" pitchFamily="34" charset="0"/>
                <a:cs typeface="Open Sans" panose="020B0606030504020204" pitchFamily="34" charset="0"/>
              </a:rPr>
              <a:t>HPP Layout without Custom Fields and Custom Labels – with Order Summary</a:t>
            </a:r>
            <a:endParaRPr lang="en-US" sz="2400" b="1" dirty="0">
              <a:solidFill>
                <a:srgbClr val="133E56"/>
              </a:solidFill>
              <a:latin typeface="Nunito Sans" pitchFamily="2" charset="77"/>
              <a:cs typeface="Poppins" pitchFamily="2" charset="77"/>
            </a:endParaRPr>
          </a:p>
        </p:txBody>
      </p:sp>
      <p:sp>
        <p:nvSpPr>
          <p:cNvPr id="7" name="Rectangle 6">
            <a:extLst>
              <a:ext uri="{FF2B5EF4-FFF2-40B4-BE49-F238E27FC236}">
                <a16:creationId xmlns:a16="http://schemas.microsoft.com/office/drawing/2014/main" id="{E0D46466-EB1E-CC4D-ACA9-D51E282C71DB}"/>
              </a:ext>
            </a:extLst>
          </p:cNvPr>
          <p:cNvSpPr/>
          <p:nvPr/>
        </p:nvSpPr>
        <p:spPr>
          <a:xfrm>
            <a:off x="0" y="0"/>
            <a:ext cx="12192000" cy="1053749"/>
          </a:xfrm>
          <a:prstGeom prst="rect">
            <a:avLst/>
          </a:prstGeom>
          <a:solidFill>
            <a:srgbClr val="55B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33AAA2"/>
              </a:solidFill>
            </a:endParaRPr>
          </a:p>
        </p:txBody>
      </p:sp>
      <p:sp>
        <p:nvSpPr>
          <p:cNvPr id="8" name="Rectangle 7">
            <a:extLst>
              <a:ext uri="{FF2B5EF4-FFF2-40B4-BE49-F238E27FC236}">
                <a16:creationId xmlns:a16="http://schemas.microsoft.com/office/drawing/2014/main" id="{AC2351E9-1C61-FF4A-8578-54017CF48AF8}"/>
              </a:ext>
            </a:extLst>
          </p:cNvPr>
          <p:cNvSpPr/>
          <p:nvPr/>
        </p:nvSpPr>
        <p:spPr>
          <a:xfrm>
            <a:off x="-1" y="5889171"/>
            <a:ext cx="12192000" cy="966394"/>
          </a:xfrm>
          <a:prstGeom prst="rect">
            <a:avLst/>
          </a:prstGeom>
          <a:solidFill>
            <a:srgbClr val="10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 name="Picture 1">
            <a:extLst>
              <a:ext uri="{FF2B5EF4-FFF2-40B4-BE49-F238E27FC236}">
                <a16:creationId xmlns:a16="http://schemas.microsoft.com/office/drawing/2014/main" id="{2D051AEB-D918-864D-BC0A-72F23F7A98CA}"/>
              </a:ext>
            </a:extLst>
          </p:cNvPr>
          <p:cNvPicPr>
            <a:picLocks noChangeAspect="1"/>
          </p:cNvPicPr>
          <p:nvPr/>
        </p:nvPicPr>
        <p:blipFill>
          <a:blip r:embed="rId2"/>
          <a:stretch>
            <a:fillRect/>
          </a:stretch>
        </p:blipFill>
        <p:spPr>
          <a:xfrm>
            <a:off x="3378899" y="2099253"/>
            <a:ext cx="5434201" cy="3269095"/>
          </a:xfrm>
          <a:prstGeom prst="rect">
            <a:avLst/>
          </a:prstGeom>
        </p:spPr>
      </p:pic>
      <p:sp>
        <p:nvSpPr>
          <p:cNvPr id="3" name="Rounded Rectangle 2">
            <a:extLst>
              <a:ext uri="{FF2B5EF4-FFF2-40B4-BE49-F238E27FC236}">
                <a16:creationId xmlns:a16="http://schemas.microsoft.com/office/drawing/2014/main" id="{5D069CF8-CB0C-D044-8C73-FA3B28F5F73E}"/>
              </a:ext>
            </a:extLst>
          </p:cNvPr>
          <p:cNvSpPr/>
          <p:nvPr/>
        </p:nvSpPr>
        <p:spPr>
          <a:xfrm>
            <a:off x="3378899" y="2143927"/>
            <a:ext cx="5434200" cy="844625"/>
          </a:xfrm>
          <a:prstGeom prst="roundRect">
            <a:avLst/>
          </a:prstGeom>
          <a:noFill/>
          <a:ln w="38100">
            <a:solidFill>
              <a:srgbClr val="133E5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B82A458-F247-5B47-9A48-79BA3B226D7F}"/>
              </a:ext>
            </a:extLst>
          </p:cNvPr>
          <p:cNvSpPr txBox="1"/>
          <p:nvPr/>
        </p:nvSpPr>
        <p:spPr>
          <a:xfrm>
            <a:off x="9423132" y="2099253"/>
            <a:ext cx="2569945" cy="2523768"/>
          </a:xfrm>
          <a:prstGeom prst="rect">
            <a:avLst/>
          </a:prstGeom>
          <a:noFill/>
          <a:ln w="25400">
            <a:solidFill>
              <a:srgbClr val="133E56"/>
            </a:solidFill>
          </a:ln>
        </p:spPr>
        <p:txBody>
          <a:bodyPr wrap="square" rtlCol="0">
            <a:spAutoFit/>
          </a:bodyPr>
          <a:lstStyle/>
          <a:p>
            <a:r>
              <a:rPr lang="en-GB" dirty="0">
                <a:solidFill>
                  <a:srgbClr val="133E56"/>
                </a:solidFill>
              </a:rPr>
              <a:t>Amount, organisation name and merchant reference are shown when the </a:t>
            </a:r>
            <a:r>
              <a:rPr lang="en-GB" sz="1400" dirty="0" err="1">
                <a:solidFill>
                  <a:srgbClr val="133E56"/>
                </a:solidFill>
                <a:latin typeface="Comic Sans MS" panose="030F0902030302020204" pitchFamily="66" charset="0"/>
              </a:rPr>
              <a:t>show_order_summary</a:t>
            </a:r>
            <a:r>
              <a:rPr lang="en-GB" sz="1400" dirty="0">
                <a:solidFill>
                  <a:srgbClr val="133E56"/>
                </a:solidFill>
                <a:latin typeface="Comic Sans MS" panose="030F0902030302020204" pitchFamily="66" charset="0"/>
              </a:rPr>
              <a:t> </a:t>
            </a:r>
            <a:r>
              <a:rPr lang="en-GB" dirty="0">
                <a:solidFill>
                  <a:srgbClr val="133E56"/>
                </a:solidFill>
              </a:rPr>
              <a:t>attribute in the </a:t>
            </a:r>
            <a:r>
              <a:rPr lang="en-GB" dirty="0" err="1">
                <a:solidFill>
                  <a:srgbClr val="133E56"/>
                </a:solidFill>
              </a:rPr>
              <a:t>hostedPaymentPage</a:t>
            </a:r>
            <a:r>
              <a:rPr lang="en-GB" dirty="0">
                <a:solidFill>
                  <a:srgbClr val="133E56"/>
                </a:solidFill>
              </a:rPr>
              <a:t> API request is set to </a:t>
            </a:r>
            <a:r>
              <a:rPr lang="en-GB" sz="1400" dirty="0">
                <a:solidFill>
                  <a:srgbClr val="133E56"/>
                </a:solidFill>
                <a:latin typeface="Comic Sans MS" panose="030F0902030302020204" pitchFamily="66" charset="0"/>
              </a:rPr>
              <a:t>true</a:t>
            </a:r>
            <a:r>
              <a:rPr lang="en-GB" dirty="0">
                <a:solidFill>
                  <a:srgbClr val="133E56"/>
                </a:solidFill>
              </a:rPr>
              <a:t> or is not sent</a:t>
            </a:r>
          </a:p>
        </p:txBody>
      </p:sp>
      <p:cxnSp>
        <p:nvCxnSpPr>
          <p:cNvPr id="22" name="Straight Arrow Connector 21">
            <a:extLst>
              <a:ext uri="{FF2B5EF4-FFF2-40B4-BE49-F238E27FC236}">
                <a16:creationId xmlns:a16="http://schemas.microsoft.com/office/drawing/2014/main" id="{0F77E02A-648A-814C-AD6D-D31E9A6A66A2}"/>
              </a:ext>
            </a:extLst>
          </p:cNvPr>
          <p:cNvCxnSpPr>
            <a:cxnSpLocks/>
            <a:stCxn id="4" idx="1"/>
          </p:cNvCxnSpPr>
          <p:nvPr/>
        </p:nvCxnSpPr>
        <p:spPr>
          <a:xfrm flipH="1" flipV="1">
            <a:off x="8813100" y="2547892"/>
            <a:ext cx="610032" cy="813245"/>
          </a:xfrm>
          <a:prstGeom prst="straightConnector1">
            <a:avLst/>
          </a:prstGeom>
          <a:ln w="25400">
            <a:solidFill>
              <a:srgbClr val="133E56"/>
            </a:solidFill>
            <a:tailEnd type="triangle"/>
          </a:ln>
          <a:effectLst>
            <a:outerShdw blurRad="50800" dist="50800" dir="5400000" algn="ctr" rotWithShape="0">
              <a:srgbClr val="133E56"/>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61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DF153-CD8E-4247-AB46-2F40013FE513}"/>
              </a:ext>
            </a:extLst>
          </p:cNvPr>
          <p:cNvSpPr>
            <a:spLocks noGrp="1"/>
          </p:cNvSpPr>
          <p:nvPr>
            <p:ph type="sldNum" sz="quarter" idx="12"/>
          </p:nvPr>
        </p:nvSpPr>
        <p:spPr/>
        <p:txBody>
          <a:bodyPr/>
          <a:lstStyle/>
          <a:p>
            <a:fld id="{0817CC84-44EF-354A-8DD0-264AAF7EF71D}" type="slidenum">
              <a:rPr lang="en-US" smtClean="0"/>
              <a:t>5</a:t>
            </a:fld>
            <a:endParaRPr lang="en-US"/>
          </a:p>
        </p:txBody>
      </p:sp>
      <p:sp>
        <p:nvSpPr>
          <p:cNvPr id="7" name="Rectangle 6">
            <a:extLst>
              <a:ext uri="{FF2B5EF4-FFF2-40B4-BE49-F238E27FC236}">
                <a16:creationId xmlns:a16="http://schemas.microsoft.com/office/drawing/2014/main" id="{E0D46466-EB1E-CC4D-ACA9-D51E282C71DB}"/>
              </a:ext>
            </a:extLst>
          </p:cNvPr>
          <p:cNvSpPr/>
          <p:nvPr/>
        </p:nvSpPr>
        <p:spPr>
          <a:xfrm>
            <a:off x="0" y="0"/>
            <a:ext cx="12192000" cy="1053749"/>
          </a:xfrm>
          <a:prstGeom prst="rect">
            <a:avLst/>
          </a:prstGeom>
          <a:solidFill>
            <a:srgbClr val="55B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33AAA2"/>
              </a:solidFill>
            </a:endParaRPr>
          </a:p>
        </p:txBody>
      </p:sp>
      <p:sp>
        <p:nvSpPr>
          <p:cNvPr id="8" name="Rectangle 7">
            <a:extLst>
              <a:ext uri="{FF2B5EF4-FFF2-40B4-BE49-F238E27FC236}">
                <a16:creationId xmlns:a16="http://schemas.microsoft.com/office/drawing/2014/main" id="{AC2351E9-1C61-FF4A-8578-54017CF48AF8}"/>
              </a:ext>
            </a:extLst>
          </p:cNvPr>
          <p:cNvSpPr/>
          <p:nvPr/>
        </p:nvSpPr>
        <p:spPr>
          <a:xfrm>
            <a:off x="-1" y="5889171"/>
            <a:ext cx="12192000" cy="966394"/>
          </a:xfrm>
          <a:prstGeom prst="rect">
            <a:avLst/>
          </a:prstGeom>
          <a:solidFill>
            <a:srgbClr val="10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AB82A458-F247-5B47-9A48-79BA3B226D7F}"/>
              </a:ext>
            </a:extLst>
          </p:cNvPr>
          <p:cNvSpPr txBox="1"/>
          <p:nvPr/>
        </p:nvSpPr>
        <p:spPr>
          <a:xfrm>
            <a:off x="9423132" y="1778688"/>
            <a:ext cx="2569945" cy="2246769"/>
          </a:xfrm>
          <a:prstGeom prst="rect">
            <a:avLst/>
          </a:prstGeom>
          <a:noFill/>
          <a:ln w="25400">
            <a:solidFill>
              <a:srgbClr val="133E56"/>
            </a:solidFill>
          </a:ln>
        </p:spPr>
        <p:txBody>
          <a:bodyPr wrap="square" rtlCol="0">
            <a:spAutoFit/>
          </a:bodyPr>
          <a:lstStyle/>
          <a:p>
            <a:r>
              <a:rPr lang="en-GB" dirty="0">
                <a:solidFill>
                  <a:srgbClr val="133E56"/>
                </a:solidFill>
              </a:rPr>
              <a:t>Amount, organisation name and merchant reference remain hidden when the </a:t>
            </a:r>
            <a:r>
              <a:rPr lang="en-GB" sz="1400" dirty="0" err="1">
                <a:solidFill>
                  <a:srgbClr val="133E56"/>
                </a:solidFill>
                <a:latin typeface="Comic Sans MS" panose="030F0902030302020204" pitchFamily="66" charset="0"/>
              </a:rPr>
              <a:t>show_order_summary</a:t>
            </a:r>
            <a:r>
              <a:rPr lang="en-GB" sz="1400" dirty="0">
                <a:solidFill>
                  <a:srgbClr val="133E56"/>
                </a:solidFill>
                <a:latin typeface="Comic Sans MS" panose="030F0902030302020204" pitchFamily="66" charset="0"/>
              </a:rPr>
              <a:t> </a:t>
            </a:r>
            <a:r>
              <a:rPr lang="en-GB" dirty="0">
                <a:solidFill>
                  <a:srgbClr val="133E56"/>
                </a:solidFill>
              </a:rPr>
              <a:t>attribute in the </a:t>
            </a:r>
            <a:r>
              <a:rPr lang="en-GB" dirty="0" err="1">
                <a:solidFill>
                  <a:srgbClr val="133E56"/>
                </a:solidFill>
              </a:rPr>
              <a:t>hostedPaymentPage</a:t>
            </a:r>
            <a:r>
              <a:rPr lang="en-GB" dirty="0">
                <a:solidFill>
                  <a:srgbClr val="133E56"/>
                </a:solidFill>
              </a:rPr>
              <a:t> API request is set to </a:t>
            </a:r>
            <a:r>
              <a:rPr lang="en-GB" sz="1400" dirty="0">
                <a:solidFill>
                  <a:srgbClr val="133E56"/>
                </a:solidFill>
                <a:latin typeface="Comic Sans MS" panose="030F0902030302020204" pitchFamily="66" charset="0"/>
              </a:rPr>
              <a:t>false</a:t>
            </a:r>
            <a:endParaRPr lang="en-GB" dirty="0">
              <a:solidFill>
                <a:srgbClr val="133E56"/>
              </a:solidFill>
            </a:endParaRPr>
          </a:p>
        </p:txBody>
      </p:sp>
      <p:pic>
        <p:nvPicPr>
          <p:cNvPr id="9" name="Picture 8">
            <a:extLst>
              <a:ext uri="{FF2B5EF4-FFF2-40B4-BE49-F238E27FC236}">
                <a16:creationId xmlns:a16="http://schemas.microsoft.com/office/drawing/2014/main" id="{762659AA-D2B7-E944-A29F-BF753DD7ECAA}"/>
              </a:ext>
            </a:extLst>
          </p:cNvPr>
          <p:cNvPicPr>
            <a:picLocks noChangeAspect="1"/>
          </p:cNvPicPr>
          <p:nvPr/>
        </p:nvPicPr>
        <p:blipFill>
          <a:blip r:embed="rId2"/>
          <a:stretch>
            <a:fillRect/>
          </a:stretch>
        </p:blipFill>
        <p:spPr>
          <a:xfrm>
            <a:off x="2921000" y="2469414"/>
            <a:ext cx="6350000" cy="2997200"/>
          </a:xfrm>
          <a:prstGeom prst="rect">
            <a:avLst/>
          </a:prstGeom>
        </p:spPr>
      </p:pic>
      <p:sp>
        <p:nvSpPr>
          <p:cNvPr id="13" name="Title 1">
            <a:extLst>
              <a:ext uri="{FF2B5EF4-FFF2-40B4-BE49-F238E27FC236}">
                <a16:creationId xmlns:a16="http://schemas.microsoft.com/office/drawing/2014/main" id="{05128DCB-FE64-9249-A6D5-89694A378457}"/>
              </a:ext>
            </a:extLst>
          </p:cNvPr>
          <p:cNvSpPr>
            <a:spLocks noGrp="1"/>
          </p:cNvSpPr>
          <p:nvPr>
            <p:ph type="title"/>
          </p:nvPr>
        </p:nvSpPr>
        <p:spPr>
          <a:xfrm>
            <a:off x="2587592" y="1045713"/>
            <a:ext cx="7016817" cy="844625"/>
          </a:xfrm>
        </p:spPr>
        <p:txBody>
          <a:bodyPr>
            <a:normAutofit/>
          </a:bodyPr>
          <a:lstStyle/>
          <a:p>
            <a:pPr algn="ctr"/>
            <a:r>
              <a:rPr lang="en-GB" sz="2400" b="1" dirty="0">
                <a:solidFill>
                  <a:srgbClr val="133F57"/>
                </a:solidFill>
                <a:latin typeface="Nunito Sans" pitchFamily="2" charset="77"/>
                <a:ea typeface="Open Sans" panose="020B0606030504020204" pitchFamily="34" charset="0"/>
                <a:cs typeface="Open Sans" panose="020B0606030504020204" pitchFamily="34" charset="0"/>
              </a:rPr>
              <a:t>HPP Layout without Custom Fields and Custom Labels – without Order Summary</a:t>
            </a:r>
            <a:endParaRPr lang="en-US" sz="2400" b="1" dirty="0">
              <a:solidFill>
                <a:srgbClr val="133E56"/>
              </a:solidFill>
              <a:latin typeface="Nunito Sans" pitchFamily="2" charset="77"/>
              <a:cs typeface="Poppins" pitchFamily="2" charset="77"/>
            </a:endParaRPr>
          </a:p>
        </p:txBody>
      </p:sp>
      <p:cxnSp>
        <p:nvCxnSpPr>
          <p:cNvPr id="16" name="Straight Arrow Connector 15">
            <a:extLst>
              <a:ext uri="{FF2B5EF4-FFF2-40B4-BE49-F238E27FC236}">
                <a16:creationId xmlns:a16="http://schemas.microsoft.com/office/drawing/2014/main" id="{061EEA46-2F92-2845-910E-00D8BCEBF704}"/>
              </a:ext>
            </a:extLst>
          </p:cNvPr>
          <p:cNvCxnSpPr>
            <a:cxnSpLocks/>
            <a:stCxn id="4" idx="1"/>
          </p:cNvCxnSpPr>
          <p:nvPr/>
        </p:nvCxnSpPr>
        <p:spPr>
          <a:xfrm flipH="1" flipV="1">
            <a:off x="8600038" y="2357522"/>
            <a:ext cx="823094" cy="544551"/>
          </a:xfrm>
          <a:prstGeom prst="straightConnector1">
            <a:avLst/>
          </a:prstGeom>
          <a:ln w="25400">
            <a:solidFill>
              <a:srgbClr val="133E56"/>
            </a:solidFill>
            <a:tailEnd type="triangle"/>
          </a:ln>
          <a:effectLst>
            <a:outerShdw blurRad="50800" dist="50800" dir="5400000" algn="ctr" rotWithShape="0">
              <a:srgbClr val="133E56"/>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9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DF153-CD8E-4247-AB46-2F40013FE513}"/>
              </a:ext>
            </a:extLst>
          </p:cNvPr>
          <p:cNvSpPr>
            <a:spLocks noGrp="1"/>
          </p:cNvSpPr>
          <p:nvPr>
            <p:ph type="sldNum" sz="quarter" idx="12"/>
          </p:nvPr>
        </p:nvSpPr>
        <p:spPr/>
        <p:txBody>
          <a:bodyPr/>
          <a:lstStyle/>
          <a:p>
            <a:fld id="{0817CC84-44EF-354A-8DD0-264AAF7EF71D}" type="slidenum">
              <a:rPr lang="en-US" smtClean="0"/>
              <a:t>6</a:t>
            </a:fld>
            <a:endParaRPr lang="en-US"/>
          </a:p>
        </p:txBody>
      </p:sp>
      <p:sp>
        <p:nvSpPr>
          <p:cNvPr id="7" name="Rectangle 6">
            <a:extLst>
              <a:ext uri="{FF2B5EF4-FFF2-40B4-BE49-F238E27FC236}">
                <a16:creationId xmlns:a16="http://schemas.microsoft.com/office/drawing/2014/main" id="{E0D46466-EB1E-CC4D-ACA9-D51E282C71DB}"/>
              </a:ext>
            </a:extLst>
          </p:cNvPr>
          <p:cNvSpPr/>
          <p:nvPr/>
        </p:nvSpPr>
        <p:spPr>
          <a:xfrm>
            <a:off x="0" y="-1"/>
            <a:ext cx="12192000" cy="540000"/>
          </a:xfrm>
          <a:prstGeom prst="rect">
            <a:avLst/>
          </a:prstGeom>
          <a:solidFill>
            <a:srgbClr val="55B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33AAA2"/>
              </a:solidFill>
            </a:endParaRPr>
          </a:p>
        </p:txBody>
      </p:sp>
      <p:sp>
        <p:nvSpPr>
          <p:cNvPr id="8" name="Rectangle 7">
            <a:extLst>
              <a:ext uri="{FF2B5EF4-FFF2-40B4-BE49-F238E27FC236}">
                <a16:creationId xmlns:a16="http://schemas.microsoft.com/office/drawing/2014/main" id="{AC2351E9-1C61-FF4A-8578-54017CF48AF8}"/>
              </a:ext>
            </a:extLst>
          </p:cNvPr>
          <p:cNvSpPr/>
          <p:nvPr/>
        </p:nvSpPr>
        <p:spPr>
          <a:xfrm>
            <a:off x="-1" y="6368564"/>
            <a:ext cx="12192000" cy="540000"/>
          </a:xfrm>
          <a:prstGeom prst="rect">
            <a:avLst/>
          </a:prstGeom>
          <a:solidFill>
            <a:srgbClr val="10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AB82A458-F247-5B47-9A48-79BA3B226D7F}"/>
              </a:ext>
            </a:extLst>
          </p:cNvPr>
          <p:cNvSpPr txBox="1"/>
          <p:nvPr/>
        </p:nvSpPr>
        <p:spPr>
          <a:xfrm>
            <a:off x="4235117" y="962772"/>
            <a:ext cx="7690584" cy="923330"/>
          </a:xfrm>
          <a:prstGeom prst="rect">
            <a:avLst/>
          </a:prstGeom>
          <a:noFill/>
          <a:ln w="25400">
            <a:solidFill>
              <a:srgbClr val="133E56"/>
            </a:solidFill>
          </a:ln>
        </p:spPr>
        <p:txBody>
          <a:bodyPr wrap="square" rtlCol="0">
            <a:spAutoFit/>
          </a:bodyPr>
          <a:lstStyle/>
          <a:p>
            <a:r>
              <a:rPr lang="en-GB" dirty="0">
                <a:solidFill>
                  <a:srgbClr val="133E56"/>
                </a:solidFill>
              </a:rPr>
              <a:t>Amount, organisation name and merchant reference are shown when the </a:t>
            </a:r>
            <a:r>
              <a:rPr lang="en-GB" sz="1400" dirty="0" err="1">
                <a:solidFill>
                  <a:srgbClr val="133E56"/>
                </a:solidFill>
                <a:latin typeface="Comic Sans MS" panose="030F0902030302020204" pitchFamily="66" charset="0"/>
              </a:rPr>
              <a:t>show_order_summary</a:t>
            </a:r>
            <a:r>
              <a:rPr lang="en-GB" sz="1400" dirty="0">
                <a:solidFill>
                  <a:srgbClr val="133E56"/>
                </a:solidFill>
                <a:latin typeface="Comic Sans MS" panose="030F0902030302020204" pitchFamily="66" charset="0"/>
              </a:rPr>
              <a:t> </a:t>
            </a:r>
            <a:r>
              <a:rPr lang="en-GB" dirty="0">
                <a:solidFill>
                  <a:srgbClr val="133E56"/>
                </a:solidFill>
              </a:rPr>
              <a:t>attribute in the </a:t>
            </a:r>
            <a:r>
              <a:rPr lang="en-GB" dirty="0" err="1">
                <a:solidFill>
                  <a:srgbClr val="133E56"/>
                </a:solidFill>
              </a:rPr>
              <a:t>hostedPaymentPage</a:t>
            </a:r>
            <a:r>
              <a:rPr lang="en-GB" dirty="0">
                <a:solidFill>
                  <a:srgbClr val="133E56"/>
                </a:solidFill>
              </a:rPr>
              <a:t> API request is set to </a:t>
            </a:r>
            <a:r>
              <a:rPr lang="en-GB" sz="1400" dirty="0">
                <a:solidFill>
                  <a:srgbClr val="133E56"/>
                </a:solidFill>
                <a:latin typeface="Comic Sans MS" panose="030F0902030302020204" pitchFamily="66" charset="0"/>
              </a:rPr>
              <a:t>true</a:t>
            </a:r>
            <a:r>
              <a:rPr lang="en-GB" dirty="0">
                <a:solidFill>
                  <a:srgbClr val="133E56"/>
                </a:solidFill>
              </a:rPr>
              <a:t> or is not sent</a:t>
            </a:r>
          </a:p>
        </p:txBody>
      </p:sp>
      <p:sp>
        <p:nvSpPr>
          <p:cNvPr id="13" name="Title 1">
            <a:extLst>
              <a:ext uri="{FF2B5EF4-FFF2-40B4-BE49-F238E27FC236}">
                <a16:creationId xmlns:a16="http://schemas.microsoft.com/office/drawing/2014/main" id="{05128DCB-FE64-9249-A6D5-89694A378457}"/>
              </a:ext>
            </a:extLst>
          </p:cNvPr>
          <p:cNvSpPr>
            <a:spLocks noGrp="1"/>
          </p:cNvSpPr>
          <p:nvPr>
            <p:ph type="title"/>
          </p:nvPr>
        </p:nvSpPr>
        <p:spPr>
          <a:xfrm>
            <a:off x="1022082" y="468203"/>
            <a:ext cx="10147835" cy="486998"/>
          </a:xfrm>
        </p:spPr>
        <p:txBody>
          <a:bodyPr>
            <a:normAutofit fontScale="90000"/>
          </a:bodyPr>
          <a:lstStyle/>
          <a:p>
            <a:pPr algn="ctr"/>
            <a:r>
              <a:rPr lang="en-GB" sz="2400" b="1" dirty="0">
                <a:solidFill>
                  <a:srgbClr val="133F57"/>
                </a:solidFill>
                <a:latin typeface="Nunito Sans" pitchFamily="2" charset="77"/>
                <a:ea typeface="Open Sans" panose="020B0606030504020204" pitchFamily="34" charset="0"/>
                <a:cs typeface="Open Sans" panose="020B0606030504020204" pitchFamily="34" charset="0"/>
              </a:rPr>
              <a:t>HPP Layout with Custom Fields, Custom Labels and Order Summary – Vertical Layout</a:t>
            </a:r>
            <a:endParaRPr lang="en-US" sz="2400" b="1" dirty="0">
              <a:solidFill>
                <a:srgbClr val="133E56"/>
              </a:solidFill>
              <a:latin typeface="Nunito Sans" pitchFamily="2" charset="77"/>
              <a:cs typeface="Poppins" pitchFamily="2" charset="77"/>
            </a:endParaRPr>
          </a:p>
        </p:txBody>
      </p:sp>
      <p:pic>
        <p:nvPicPr>
          <p:cNvPr id="2" name="Picture 1">
            <a:extLst>
              <a:ext uri="{FF2B5EF4-FFF2-40B4-BE49-F238E27FC236}">
                <a16:creationId xmlns:a16="http://schemas.microsoft.com/office/drawing/2014/main" id="{B1D63692-4506-6F4E-B13B-109CFE073541}"/>
              </a:ext>
            </a:extLst>
          </p:cNvPr>
          <p:cNvPicPr>
            <a:picLocks noChangeAspect="1"/>
          </p:cNvPicPr>
          <p:nvPr/>
        </p:nvPicPr>
        <p:blipFill>
          <a:blip r:embed="rId2"/>
          <a:stretch>
            <a:fillRect/>
          </a:stretch>
        </p:blipFill>
        <p:spPr>
          <a:xfrm>
            <a:off x="173640" y="1095154"/>
            <a:ext cx="3501708" cy="5188767"/>
          </a:xfrm>
          <a:prstGeom prst="rect">
            <a:avLst/>
          </a:prstGeom>
        </p:spPr>
      </p:pic>
      <p:sp>
        <p:nvSpPr>
          <p:cNvPr id="3" name="Right Brace 2">
            <a:extLst>
              <a:ext uri="{FF2B5EF4-FFF2-40B4-BE49-F238E27FC236}">
                <a16:creationId xmlns:a16="http://schemas.microsoft.com/office/drawing/2014/main" id="{B61B9164-FE32-B04A-A262-5666035998D6}"/>
              </a:ext>
            </a:extLst>
          </p:cNvPr>
          <p:cNvSpPr/>
          <p:nvPr/>
        </p:nvSpPr>
        <p:spPr>
          <a:xfrm>
            <a:off x="3675347" y="2733575"/>
            <a:ext cx="314009" cy="3014293"/>
          </a:xfrm>
          <a:prstGeom prst="rightBrace">
            <a:avLst/>
          </a:prstGeom>
          <a:ln w="25400">
            <a:solidFill>
              <a:srgbClr val="133E5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9E3F763E-D7EA-A140-8C0A-9C8163146767}"/>
              </a:ext>
            </a:extLst>
          </p:cNvPr>
          <p:cNvSpPr txBox="1"/>
          <p:nvPr/>
        </p:nvSpPr>
        <p:spPr>
          <a:xfrm>
            <a:off x="3989357" y="1922549"/>
            <a:ext cx="7936344" cy="4320000"/>
          </a:xfrm>
          <a:prstGeom prst="rect">
            <a:avLst/>
          </a:prstGeom>
          <a:noFill/>
          <a:ln w="25400">
            <a:solidFill>
              <a:srgbClr val="133E56"/>
            </a:solidFill>
          </a:ln>
        </p:spPr>
        <p:txBody>
          <a:bodyPr wrap="square" rtlCol="0">
            <a:spAutoFit/>
          </a:bodyPr>
          <a:lstStyle/>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p:txBody>
      </p:sp>
      <p:pic>
        <p:nvPicPr>
          <p:cNvPr id="6" name="Picture 5">
            <a:extLst>
              <a:ext uri="{FF2B5EF4-FFF2-40B4-BE49-F238E27FC236}">
                <a16:creationId xmlns:a16="http://schemas.microsoft.com/office/drawing/2014/main" id="{CC25C52C-FEB3-DB4C-BC97-0C294F6E704E}"/>
              </a:ext>
            </a:extLst>
          </p:cNvPr>
          <p:cNvPicPr>
            <a:picLocks noChangeAspect="1"/>
          </p:cNvPicPr>
          <p:nvPr/>
        </p:nvPicPr>
        <p:blipFill>
          <a:blip r:embed="rId3"/>
          <a:stretch>
            <a:fillRect/>
          </a:stretch>
        </p:blipFill>
        <p:spPr>
          <a:xfrm>
            <a:off x="4607111" y="4742023"/>
            <a:ext cx="3187700" cy="1244600"/>
          </a:xfrm>
          <a:prstGeom prst="rect">
            <a:avLst/>
          </a:prstGeom>
        </p:spPr>
      </p:pic>
      <p:sp>
        <p:nvSpPr>
          <p:cNvPr id="11" name="TextBox 10">
            <a:extLst>
              <a:ext uri="{FF2B5EF4-FFF2-40B4-BE49-F238E27FC236}">
                <a16:creationId xmlns:a16="http://schemas.microsoft.com/office/drawing/2014/main" id="{6242C3FB-6065-9346-B35C-A652CD2BB557}"/>
              </a:ext>
            </a:extLst>
          </p:cNvPr>
          <p:cNvSpPr txBox="1"/>
          <p:nvPr/>
        </p:nvSpPr>
        <p:spPr>
          <a:xfrm>
            <a:off x="4337319" y="2120253"/>
            <a:ext cx="7716152" cy="2585323"/>
          </a:xfrm>
          <a:prstGeom prst="rect">
            <a:avLst/>
          </a:prstGeom>
          <a:noFill/>
        </p:spPr>
        <p:txBody>
          <a:bodyPr wrap="square" rtlCol="0">
            <a:spAutoFit/>
          </a:bodyPr>
          <a:lstStyle/>
          <a:p>
            <a:r>
              <a:rPr lang="en-GB" dirty="0">
                <a:solidFill>
                  <a:srgbClr val="133E56"/>
                </a:solidFill>
              </a:rPr>
              <a:t>Including the </a:t>
            </a:r>
            <a:r>
              <a:rPr lang="en-GB" sz="1400" dirty="0" err="1">
                <a:solidFill>
                  <a:srgbClr val="133E56"/>
                </a:solidFill>
                <a:latin typeface="Comic Sans MS" panose="030F0902030302020204" pitchFamily="66" charset="0"/>
              </a:rPr>
              <a:t>show_custom_fields</a:t>
            </a:r>
            <a:r>
              <a:rPr lang="en-GB" sz="1400" dirty="0">
                <a:solidFill>
                  <a:srgbClr val="133E56"/>
                </a:solidFill>
                <a:latin typeface="Comic Sans MS" panose="030F0902030302020204" pitchFamily="66" charset="0"/>
              </a:rPr>
              <a:t> </a:t>
            </a:r>
            <a:r>
              <a:rPr lang="en-GB" dirty="0">
                <a:solidFill>
                  <a:srgbClr val="133E56"/>
                </a:solidFill>
              </a:rPr>
              <a:t>block enables the display of the card holder name and address fields.</a:t>
            </a:r>
          </a:p>
          <a:p>
            <a:endParaRPr lang="en-GB" dirty="0">
              <a:solidFill>
                <a:srgbClr val="133E56"/>
              </a:solidFill>
            </a:endParaRPr>
          </a:p>
          <a:p>
            <a:pPr marL="285750" indent="-285750">
              <a:buFont typeface="Arial" panose="020B0604020202020204" pitchFamily="34" charset="0"/>
              <a:buChar char="•"/>
            </a:pPr>
            <a:r>
              <a:rPr lang="en-GB" dirty="0">
                <a:solidFill>
                  <a:srgbClr val="133E56"/>
                </a:solidFill>
              </a:rPr>
              <a:t>The card holder name will always be mandatory when requested</a:t>
            </a:r>
          </a:p>
          <a:p>
            <a:pPr marL="285750" indent="-285750">
              <a:buFont typeface="Arial" panose="020B0604020202020204" pitchFamily="34" charset="0"/>
              <a:buChar char="•"/>
            </a:pPr>
            <a:r>
              <a:rPr lang="en-GB" dirty="0">
                <a:solidFill>
                  <a:srgbClr val="133E56"/>
                </a:solidFill>
              </a:rPr>
              <a:t>The address can be optional or mandatory</a:t>
            </a:r>
          </a:p>
          <a:p>
            <a:pPr marL="285750" indent="-285750">
              <a:buFont typeface="Arial" panose="020B0604020202020204" pitchFamily="34" charset="0"/>
              <a:buChar char="•"/>
            </a:pPr>
            <a:r>
              <a:rPr lang="en-GB" dirty="0">
                <a:solidFill>
                  <a:srgbClr val="133E56"/>
                </a:solidFill>
              </a:rPr>
              <a:t>Address data is prepopulated with values sent in the HPP request</a:t>
            </a:r>
          </a:p>
          <a:p>
            <a:pPr marL="285750" indent="-285750">
              <a:buFont typeface="Arial" panose="020B0604020202020204" pitchFamily="34" charset="0"/>
              <a:buChar char="•"/>
            </a:pPr>
            <a:r>
              <a:rPr lang="en-GB" dirty="0">
                <a:solidFill>
                  <a:srgbClr val="133E56"/>
                </a:solidFill>
              </a:rPr>
              <a:t>The phone number is always optional </a:t>
            </a:r>
          </a:p>
          <a:p>
            <a:pPr marL="285750" indent="-285750">
              <a:buFont typeface="Arial" panose="020B0604020202020204" pitchFamily="34" charset="0"/>
              <a:buChar char="•"/>
            </a:pPr>
            <a:r>
              <a:rPr lang="en-GB" dirty="0">
                <a:solidFill>
                  <a:srgbClr val="133E56"/>
                </a:solidFill>
              </a:rPr>
              <a:t>The email address is always mandatory</a:t>
            </a:r>
          </a:p>
          <a:p>
            <a:pPr marL="285750" indent="-285750">
              <a:buFont typeface="Arial" panose="020B0604020202020204" pitchFamily="34" charset="0"/>
              <a:buChar char="•"/>
            </a:pPr>
            <a:r>
              <a:rPr lang="en-GB" dirty="0">
                <a:solidFill>
                  <a:srgbClr val="133E56"/>
                </a:solidFill>
              </a:rPr>
              <a:t>Toggle between horizontal and vertical layout</a:t>
            </a:r>
          </a:p>
        </p:txBody>
      </p:sp>
      <p:cxnSp>
        <p:nvCxnSpPr>
          <p:cNvPr id="16" name="Straight Arrow Connector 15">
            <a:extLst>
              <a:ext uri="{FF2B5EF4-FFF2-40B4-BE49-F238E27FC236}">
                <a16:creationId xmlns:a16="http://schemas.microsoft.com/office/drawing/2014/main" id="{7715A3A7-669B-CE46-AF4F-F9A453064EE4}"/>
              </a:ext>
            </a:extLst>
          </p:cNvPr>
          <p:cNvCxnSpPr>
            <a:cxnSpLocks/>
          </p:cNvCxnSpPr>
          <p:nvPr/>
        </p:nvCxnSpPr>
        <p:spPr>
          <a:xfrm flipH="1">
            <a:off x="3675348" y="1403829"/>
            <a:ext cx="492391" cy="0"/>
          </a:xfrm>
          <a:prstGeom prst="straightConnector1">
            <a:avLst/>
          </a:prstGeom>
          <a:ln w="25400">
            <a:solidFill>
              <a:srgbClr val="133E56"/>
            </a:solidFill>
            <a:tailEnd type="triangle"/>
          </a:ln>
          <a:effectLst>
            <a:outerShdw blurRad="50800" dist="50800" dir="5400000" algn="ctr" rotWithShape="0">
              <a:srgbClr val="133E56"/>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09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DF153-CD8E-4247-AB46-2F40013FE513}"/>
              </a:ext>
            </a:extLst>
          </p:cNvPr>
          <p:cNvSpPr>
            <a:spLocks noGrp="1"/>
          </p:cNvSpPr>
          <p:nvPr>
            <p:ph type="sldNum" sz="quarter" idx="12"/>
          </p:nvPr>
        </p:nvSpPr>
        <p:spPr/>
        <p:txBody>
          <a:bodyPr/>
          <a:lstStyle/>
          <a:p>
            <a:fld id="{0817CC84-44EF-354A-8DD0-264AAF7EF71D}" type="slidenum">
              <a:rPr lang="en-US" smtClean="0"/>
              <a:t>7</a:t>
            </a:fld>
            <a:endParaRPr lang="en-US"/>
          </a:p>
        </p:txBody>
      </p:sp>
      <p:sp>
        <p:nvSpPr>
          <p:cNvPr id="7" name="Rectangle 6">
            <a:extLst>
              <a:ext uri="{FF2B5EF4-FFF2-40B4-BE49-F238E27FC236}">
                <a16:creationId xmlns:a16="http://schemas.microsoft.com/office/drawing/2014/main" id="{E0D46466-EB1E-CC4D-ACA9-D51E282C71DB}"/>
              </a:ext>
            </a:extLst>
          </p:cNvPr>
          <p:cNvSpPr/>
          <p:nvPr/>
        </p:nvSpPr>
        <p:spPr>
          <a:xfrm>
            <a:off x="0" y="-1"/>
            <a:ext cx="12192000" cy="540000"/>
          </a:xfrm>
          <a:prstGeom prst="rect">
            <a:avLst/>
          </a:prstGeom>
          <a:solidFill>
            <a:srgbClr val="55B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33AAA2"/>
              </a:solidFill>
            </a:endParaRPr>
          </a:p>
        </p:txBody>
      </p:sp>
      <p:sp>
        <p:nvSpPr>
          <p:cNvPr id="8" name="Rectangle 7">
            <a:extLst>
              <a:ext uri="{FF2B5EF4-FFF2-40B4-BE49-F238E27FC236}">
                <a16:creationId xmlns:a16="http://schemas.microsoft.com/office/drawing/2014/main" id="{AC2351E9-1C61-FF4A-8578-54017CF48AF8}"/>
              </a:ext>
            </a:extLst>
          </p:cNvPr>
          <p:cNvSpPr/>
          <p:nvPr/>
        </p:nvSpPr>
        <p:spPr>
          <a:xfrm>
            <a:off x="-1" y="6368564"/>
            <a:ext cx="12192000" cy="540000"/>
          </a:xfrm>
          <a:prstGeom prst="rect">
            <a:avLst/>
          </a:prstGeom>
          <a:solidFill>
            <a:srgbClr val="10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AB82A458-F247-5B47-9A48-79BA3B226D7F}"/>
              </a:ext>
            </a:extLst>
          </p:cNvPr>
          <p:cNvSpPr txBox="1"/>
          <p:nvPr/>
        </p:nvSpPr>
        <p:spPr>
          <a:xfrm>
            <a:off x="4607111" y="1110132"/>
            <a:ext cx="7318590" cy="923330"/>
          </a:xfrm>
          <a:prstGeom prst="rect">
            <a:avLst/>
          </a:prstGeom>
          <a:noFill/>
          <a:ln w="25400">
            <a:solidFill>
              <a:srgbClr val="133E56"/>
            </a:solidFill>
          </a:ln>
        </p:spPr>
        <p:txBody>
          <a:bodyPr wrap="square" rtlCol="0">
            <a:spAutoFit/>
          </a:bodyPr>
          <a:lstStyle/>
          <a:p>
            <a:r>
              <a:rPr lang="en-GB" dirty="0">
                <a:solidFill>
                  <a:srgbClr val="133E56"/>
                </a:solidFill>
              </a:rPr>
              <a:t>Amount, organisation name and merchant reference remain hidden when the </a:t>
            </a:r>
            <a:r>
              <a:rPr lang="en-GB" sz="1400" dirty="0" err="1">
                <a:solidFill>
                  <a:srgbClr val="133E56"/>
                </a:solidFill>
                <a:latin typeface="Comic Sans MS" panose="030F0902030302020204" pitchFamily="66" charset="0"/>
              </a:rPr>
              <a:t>show_order_summary</a:t>
            </a:r>
            <a:r>
              <a:rPr lang="en-GB" sz="1400" dirty="0">
                <a:solidFill>
                  <a:srgbClr val="133E56"/>
                </a:solidFill>
                <a:latin typeface="Comic Sans MS" panose="030F0902030302020204" pitchFamily="66" charset="0"/>
              </a:rPr>
              <a:t> </a:t>
            </a:r>
            <a:r>
              <a:rPr lang="en-GB" dirty="0">
                <a:solidFill>
                  <a:srgbClr val="133E56"/>
                </a:solidFill>
              </a:rPr>
              <a:t>attribute in the </a:t>
            </a:r>
            <a:r>
              <a:rPr lang="en-GB" dirty="0" err="1">
                <a:solidFill>
                  <a:srgbClr val="133E56"/>
                </a:solidFill>
              </a:rPr>
              <a:t>hostedPaymentPage</a:t>
            </a:r>
            <a:r>
              <a:rPr lang="en-GB" dirty="0">
                <a:solidFill>
                  <a:srgbClr val="133E56"/>
                </a:solidFill>
              </a:rPr>
              <a:t> API request is set to </a:t>
            </a:r>
            <a:r>
              <a:rPr lang="en-GB" sz="1400" dirty="0">
                <a:solidFill>
                  <a:srgbClr val="133E56"/>
                </a:solidFill>
                <a:latin typeface="Comic Sans MS" panose="030F0902030302020204" pitchFamily="66" charset="0"/>
              </a:rPr>
              <a:t>false</a:t>
            </a:r>
            <a:endParaRPr lang="en-GB" dirty="0">
              <a:solidFill>
                <a:srgbClr val="133E56"/>
              </a:solidFill>
            </a:endParaRPr>
          </a:p>
        </p:txBody>
      </p:sp>
      <p:sp>
        <p:nvSpPr>
          <p:cNvPr id="13" name="Title 1">
            <a:extLst>
              <a:ext uri="{FF2B5EF4-FFF2-40B4-BE49-F238E27FC236}">
                <a16:creationId xmlns:a16="http://schemas.microsoft.com/office/drawing/2014/main" id="{05128DCB-FE64-9249-A6D5-89694A378457}"/>
              </a:ext>
            </a:extLst>
          </p:cNvPr>
          <p:cNvSpPr>
            <a:spLocks noGrp="1"/>
          </p:cNvSpPr>
          <p:nvPr>
            <p:ph type="title"/>
          </p:nvPr>
        </p:nvSpPr>
        <p:spPr>
          <a:xfrm>
            <a:off x="575912" y="593236"/>
            <a:ext cx="11040177" cy="486998"/>
          </a:xfrm>
        </p:spPr>
        <p:txBody>
          <a:bodyPr>
            <a:normAutofit fontScale="90000"/>
          </a:bodyPr>
          <a:lstStyle/>
          <a:p>
            <a:pPr algn="ctr"/>
            <a:r>
              <a:rPr lang="en-GB" sz="2400" b="1" dirty="0">
                <a:solidFill>
                  <a:srgbClr val="133F57"/>
                </a:solidFill>
                <a:latin typeface="Nunito Sans" pitchFamily="2" charset="77"/>
                <a:ea typeface="Open Sans" panose="020B0606030504020204" pitchFamily="34" charset="0"/>
                <a:cs typeface="Open Sans" panose="020B0606030504020204" pitchFamily="34" charset="0"/>
              </a:rPr>
              <a:t>HPP Layout with Custom Fields and Custom Labels - no Order Summary – Vertical Layout</a:t>
            </a:r>
            <a:endParaRPr lang="en-US" sz="2400" b="1" dirty="0">
              <a:solidFill>
                <a:srgbClr val="133E56"/>
              </a:solidFill>
              <a:latin typeface="Nunito Sans" pitchFamily="2" charset="77"/>
              <a:cs typeface="Poppins" pitchFamily="2" charset="77"/>
            </a:endParaRPr>
          </a:p>
        </p:txBody>
      </p:sp>
      <p:sp>
        <p:nvSpPr>
          <p:cNvPr id="3" name="Right Brace 2">
            <a:extLst>
              <a:ext uri="{FF2B5EF4-FFF2-40B4-BE49-F238E27FC236}">
                <a16:creationId xmlns:a16="http://schemas.microsoft.com/office/drawing/2014/main" id="{B61B9164-FE32-B04A-A262-5666035998D6}"/>
              </a:ext>
            </a:extLst>
          </p:cNvPr>
          <p:cNvSpPr/>
          <p:nvPr/>
        </p:nvSpPr>
        <p:spPr>
          <a:xfrm>
            <a:off x="3686717" y="1881749"/>
            <a:ext cx="761397" cy="672952"/>
          </a:xfrm>
          <a:prstGeom prst="rightBrace">
            <a:avLst/>
          </a:prstGeom>
          <a:ln w="25400">
            <a:solidFill>
              <a:srgbClr val="133E5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9E3F763E-D7EA-A140-8C0A-9C8163146767}"/>
              </a:ext>
            </a:extLst>
          </p:cNvPr>
          <p:cNvSpPr txBox="1"/>
          <p:nvPr/>
        </p:nvSpPr>
        <p:spPr>
          <a:xfrm>
            <a:off x="4607111" y="2153551"/>
            <a:ext cx="7318590" cy="2160000"/>
          </a:xfrm>
          <a:prstGeom prst="rect">
            <a:avLst/>
          </a:prstGeom>
          <a:noFill/>
          <a:ln w="25400">
            <a:solidFill>
              <a:srgbClr val="133E56"/>
            </a:solidFill>
          </a:ln>
        </p:spPr>
        <p:txBody>
          <a:bodyPr wrap="square" rtlCol="0">
            <a:spAutoFit/>
          </a:bodyPr>
          <a:lstStyle/>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p:txBody>
      </p:sp>
      <p:sp>
        <p:nvSpPr>
          <p:cNvPr id="11" name="TextBox 10">
            <a:extLst>
              <a:ext uri="{FF2B5EF4-FFF2-40B4-BE49-F238E27FC236}">
                <a16:creationId xmlns:a16="http://schemas.microsoft.com/office/drawing/2014/main" id="{6242C3FB-6065-9346-B35C-A652CD2BB557}"/>
              </a:ext>
            </a:extLst>
          </p:cNvPr>
          <p:cNvSpPr txBox="1"/>
          <p:nvPr/>
        </p:nvSpPr>
        <p:spPr>
          <a:xfrm>
            <a:off x="4743367" y="2255009"/>
            <a:ext cx="3637031" cy="2031325"/>
          </a:xfrm>
          <a:prstGeom prst="rect">
            <a:avLst/>
          </a:prstGeom>
          <a:noFill/>
        </p:spPr>
        <p:txBody>
          <a:bodyPr wrap="square" rtlCol="0">
            <a:spAutoFit/>
          </a:bodyPr>
          <a:lstStyle/>
          <a:p>
            <a:r>
              <a:rPr lang="en-GB" dirty="0">
                <a:solidFill>
                  <a:srgbClr val="133E56"/>
                </a:solidFill>
              </a:rPr>
              <a:t>Including the </a:t>
            </a:r>
            <a:r>
              <a:rPr lang="en-GB" sz="1400" dirty="0" err="1">
                <a:solidFill>
                  <a:srgbClr val="133E56"/>
                </a:solidFill>
                <a:latin typeface="Comic Sans MS" panose="030F0902030302020204" pitchFamily="66" charset="0"/>
              </a:rPr>
              <a:t>show_custom_labels</a:t>
            </a:r>
            <a:r>
              <a:rPr lang="en-GB" sz="1400" dirty="0">
                <a:solidFill>
                  <a:srgbClr val="133E56"/>
                </a:solidFill>
                <a:latin typeface="Comic Sans MS" panose="030F0902030302020204" pitchFamily="66" charset="0"/>
              </a:rPr>
              <a:t> </a:t>
            </a:r>
            <a:r>
              <a:rPr lang="en-GB" dirty="0">
                <a:solidFill>
                  <a:srgbClr val="133E56"/>
                </a:solidFill>
              </a:rPr>
              <a:t>block allows merchants to add their own custom labels to the expiry date and CVV fields.</a:t>
            </a:r>
          </a:p>
          <a:p>
            <a:endParaRPr lang="en-GB" dirty="0">
              <a:solidFill>
                <a:srgbClr val="133E56"/>
              </a:solidFill>
            </a:endParaRPr>
          </a:p>
          <a:p>
            <a:r>
              <a:rPr lang="en-GB" dirty="0">
                <a:solidFill>
                  <a:srgbClr val="133E56"/>
                </a:solidFill>
              </a:rPr>
              <a:t>Custom labels will only be displayed in the vertical layout.</a:t>
            </a:r>
          </a:p>
        </p:txBody>
      </p:sp>
      <p:pic>
        <p:nvPicPr>
          <p:cNvPr id="9" name="Picture 8">
            <a:extLst>
              <a:ext uri="{FF2B5EF4-FFF2-40B4-BE49-F238E27FC236}">
                <a16:creationId xmlns:a16="http://schemas.microsoft.com/office/drawing/2014/main" id="{898801FE-1819-DF4E-B647-1D6524D79E24}"/>
              </a:ext>
            </a:extLst>
          </p:cNvPr>
          <p:cNvPicPr>
            <a:picLocks noChangeAspect="1"/>
          </p:cNvPicPr>
          <p:nvPr/>
        </p:nvPicPr>
        <p:blipFill>
          <a:blip r:embed="rId2"/>
          <a:stretch>
            <a:fillRect/>
          </a:stretch>
        </p:blipFill>
        <p:spPr>
          <a:xfrm>
            <a:off x="9175905" y="2356983"/>
            <a:ext cx="2590800" cy="838200"/>
          </a:xfrm>
          <a:prstGeom prst="rect">
            <a:avLst/>
          </a:prstGeom>
        </p:spPr>
      </p:pic>
      <p:pic>
        <p:nvPicPr>
          <p:cNvPr id="10" name="Picture 9">
            <a:extLst>
              <a:ext uri="{FF2B5EF4-FFF2-40B4-BE49-F238E27FC236}">
                <a16:creationId xmlns:a16="http://schemas.microsoft.com/office/drawing/2014/main" id="{74498EED-E0CD-8544-AA40-D31F48AA61B5}"/>
              </a:ext>
            </a:extLst>
          </p:cNvPr>
          <p:cNvPicPr>
            <a:picLocks noChangeAspect="1"/>
          </p:cNvPicPr>
          <p:nvPr/>
        </p:nvPicPr>
        <p:blipFill>
          <a:blip r:embed="rId3"/>
          <a:stretch>
            <a:fillRect/>
          </a:stretch>
        </p:blipFill>
        <p:spPr>
          <a:xfrm>
            <a:off x="36069" y="1287193"/>
            <a:ext cx="3775535" cy="5084488"/>
          </a:xfrm>
          <a:prstGeom prst="rect">
            <a:avLst/>
          </a:prstGeom>
        </p:spPr>
      </p:pic>
      <p:pic>
        <p:nvPicPr>
          <p:cNvPr id="16" name="Picture 15">
            <a:extLst>
              <a:ext uri="{FF2B5EF4-FFF2-40B4-BE49-F238E27FC236}">
                <a16:creationId xmlns:a16="http://schemas.microsoft.com/office/drawing/2014/main" id="{E1E37C0A-D219-FC4E-BDCD-A5D31A0C7B81}"/>
              </a:ext>
            </a:extLst>
          </p:cNvPr>
          <p:cNvPicPr>
            <a:picLocks noChangeAspect="1"/>
          </p:cNvPicPr>
          <p:nvPr/>
        </p:nvPicPr>
        <p:blipFill>
          <a:blip r:embed="rId4"/>
          <a:stretch>
            <a:fillRect/>
          </a:stretch>
        </p:blipFill>
        <p:spPr>
          <a:xfrm>
            <a:off x="9175905" y="3408236"/>
            <a:ext cx="2540000" cy="254000"/>
          </a:xfrm>
          <a:prstGeom prst="rect">
            <a:avLst/>
          </a:prstGeom>
        </p:spPr>
      </p:pic>
      <p:cxnSp>
        <p:nvCxnSpPr>
          <p:cNvPr id="18" name="Straight Arrow Connector 17">
            <a:extLst>
              <a:ext uri="{FF2B5EF4-FFF2-40B4-BE49-F238E27FC236}">
                <a16:creationId xmlns:a16="http://schemas.microsoft.com/office/drawing/2014/main" id="{95DAA77D-6396-F141-9840-A1EC16E05068}"/>
              </a:ext>
            </a:extLst>
          </p:cNvPr>
          <p:cNvCxnSpPr>
            <a:cxnSpLocks/>
          </p:cNvCxnSpPr>
          <p:nvPr/>
        </p:nvCxnSpPr>
        <p:spPr>
          <a:xfrm flipH="1" flipV="1">
            <a:off x="3686717" y="1212783"/>
            <a:ext cx="920396" cy="191046"/>
          </a:xfrm>
          <a:prstGeom prst="straightConnector1">
            <a:avLst/>
          </a:prstGeom>
          <a:ln w="25400">
            <a:solidFill>
              <a:srgbClr val="133E56"/>
            </a:solidFill>
            <a:tailEnd type="triangle"/>
          </a:ln>
          <a:effectLst>
            <a:outerShdw blurRad="50800" dist="50800" dir="5400000" algn="ctr" rotWithShape="0">
              <a:srgbClr val="133E56"/>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637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DF153-CD8E-4247-AB46-2F40013FE513}"/>
              </a:ext>
            </a:extLst>
          </p:cNvPr>
          <p:cNvSpPr>
            <a:spLocks noGrp="1"/>
          </p:cNvSpPr>
          <p:nvPr>
            <p:ph type="sldNum" sz="quarter" idx="12"/>
          </p:nvPr>
        </p:nvSpPr>
        <p:spPr/>
        <p:txBody>
          <a:bodyPr/>
          <a:lstStyle/>
          <a:p>
            <a:fld id="{0817CC84-44EF-354A-8DD0-264AAF7EF71D}" type="slidenum">
              <a:rPr lang="en-US" smtClean="0"/>
              <a:t>8</a:t>
            </a:fld>
            <a:endParaRPr lang="en-US"/>
          </a:p>
        </p:txBody>
      </p:sp>
      <p:sp>
        <p:nvSpPr>
          <p:cNvPr id="7" name="Rectangle 6">
            <a:extLst>
              <a:ext uri="{FF2B5EF4-FFF2-40B4-BE49-F238E27FC236}">
                <a16:creationId xmlns:a16="http://schemas.microsoft.com/office/drawing/2014/main" id="{E0D46466-EB1E-CC4D-ACA9-D51E282C71DB}"/>
              </a:ext>
            </a:extLst>
          </p:cNvPr>
          <p:cNvSpPr/>
          <p:nvPr/>
        </p:nvSpPr>
        <p:spPr>
          <a:xfrm>
            <a:off x="0" y="-1"/>
            <a:ext cx="12192000" cy="540000"/>
          </a:xfrm>
          <a:prstGeom prst="rect">
            <a:avLst/>
          </a:prstGeom>
          <a:solidFill>
            <a:srgbClr val="55B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33AAA2"/>
              </a:solidFill>
            </a:endParaRPr>
          </a:p>
        </p:txBody>
      </p:sp>
      <p:sp>
        <p:nvSpPr>
          <p:cNvPr id="8" name="Rectangle 7">
            <a:extLst>
              <a:ext uri="{FF2B5EF4-FFF2-40B4-BE49-F238E27FC236}">
                <a16:creationId xmlns:a16="http://schemas.microsoft.com/office/drawing/2014/main" id="{AC2351E9-1C61-FF4A-8578-54017CF48AF8}"/>
              </a:ext>
            </a:extLst>
          </p:cNvPr>
          <p:cNvSpPr/>
          <p:nvPr/>
        </p:nvSpPr>
        <p:spPr>
          <a:xfrm>
            <a:off x="-1" y="6368564"/>
            <a:ext cx="12192000" cy="540000"/>
          </a:xfrm>
          <a:prstGeom prst="rect">
            <a:avLst/>
          </a:prstGeom>
          <a:solidFill>
            <a:srgbClr val="10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AB82A458-F247-5B47-9A48-79BA3B226D7F}"/>
              </a:ext>
            </a:extLst>
          </p:cNvPr>
          <p:cNvSpPr txBox="1"/>
          <p:nvPr/>
        </p:nvSpPr>
        <p:spPr>
          <a:xfrm>
            <a:off x="4607111" y="1110132"/>
            <a:ext cx="7318590" cy="923330"/>
          </a:xfrm>
          <a:prstGeom prst="rect">
            <a:avLst/>
          </a:prstGeom>
          <a:noFill/>
          <a:ln w="25400">
            <a:solidFill>
              <a:srgbClr val="133E56"/>
            </a:solidFill>
          </a:ln>
        </p:spPr>
        <p:txBody>
          <a:bodyPr wrap="square" rtlCol="0">
            <a:spAutoFit/>
          </a:bodyPr>
          <a:lstStyle/>
          <a:p>
            <a:r>
              <a:rPr lang="en-GB" dirty="0">
                <a:solidFill>
                  <a:srgbClr val="133E56"/>
                </a:solidFill>
              </a:rPr>
              <a:t>Amount, organisation name and merchant reference remain hidden when the </a:t>
            </a:r>
            <a:r>
              <a:rPr lang="en-GB" sz="1400" dirty="0" err="1">
                <a:solidFill>
                  <a:srgbClr val="133E56"/>
                </a:solidFill>
                <a:latin typeface="Comic Sans MS" panose="030F0902030302020204" pitchFamily="66" charset="0"/>
              </a:rPr>
              <a:t>show_order_summary</a:t>
            </a:r>
            <a:r>
              <a:rPr lang="en-GB" sz="1400" dirty="0">
                <a:solidFill>
                  <a:srgbClr val="133E56"/>
                </a:solidFill>
                <a:latin typeface="Comic Sans MS" panose="030F0902030302020204" pitchFamily="66" charset="0"/>
              </a:rPr>
              <a:t> </a:t>
            </a:r>
            <a:r>
              <a:rPr lang="en-GB" dirty="0">
                <a:solidFill>
                  <a:srgbClr val="133E56"/>
                </a:solidFill>
              </a:rPr>
              <a:t>attribute in the </a:t>
            </a:r>
            <a:r>
              <a:rPr lang="en-GB" dirty="0" err="1">
                <a:solidFill>
                  <a:srgbClr val="133E56"/>
                </a:solidFill>
              </a:rPr>
              <a:t>hostedPaymentPage</a:t>
            </a:r>
            <a:r>
              <a:rPr lang="en-GB" dirty="0">
                <a:solidFill>
                  <a:srgbClr val="133E56"/>
                </a:solidFill>
              </a:rPr>
              <a:t> API request is set to </a:t>
            </a:r>
            <a:r>
              <a:rPr lang="en-GB" sz="1400" dirty="0">
                <a:solidFill>
                  <a:srgbClr val="133E56"/>
                </a:solidFill>
                <a:latin typeface="Comic Sans MS" panose="030F0902030302020204" pitchFamily="66" charset="0"/>
              </a:rPr>
              <a:t>false</a:t>
            </a:r>
            <a:endParaRPr lang="en-GB" dirty="0">
              <a:solidFill>
                <a:srgbClr val="133E56"/>
              </a:solidFill>
            </a:endParaRPr>
          </a:p>
        </p:txBody>
      </p:sp>
      <p:sp>
        <p:nvSpPr>
          <p:cNvPr id="13" name="Title 1">
            <a:extLst>
              <a:ext uri="{FF2B5EF4-FFF2-40B4-BE49-F238E27FC236}">
                <a16:creationId xmlns:a16="http://schemas.microsoft.com/office/drawing/2014/main" id="{05128DCB-FE64-9249-A6D5-89694A378457}"/>
              </a:ext>
            </a:extLst>
          </p:cNvPr>
          <p:cNvSpPr>
            <a:spLocks noGrp="1"/>
          </p:cNvSpPr>
          <p:nvPr>
            <p:ph type="title"/>
          </p:nvPr>
        </p:nvSpPr>
        <p:spPr>
          <a:xfrm>
            <a:off x="575912" y="593236"/>
            <a:ext cx="11040177" cy="486998"/>
          </a:xfrm>
        </p:spPr>
        <p:txBody>
          <a:bodyPr>
            <a:normAutofit fontScale="90000"/>
          </a:bodyPr>
          <a:lstStyle/>
          <a:p>
            <a:pPr algn="ctr"/>
            <a:r>
              <a:rPr lang="en-GB" sz="2400" b="1" dirty="0">
                <a:solidFill>
                  <a:srgbClr val="133F57"/>
                </a:solidFill>
                <a:latin typeface="Nunito Sans" pitchFamily="2" charset="77"/>
                <a:ea typeface="Open Sans" panose="020B0606030504020204" pitchFamily="34" charset="0"/>
                <a:cs typeface="Open Sans" panose="020B0606030504020204" pitchFamily="34" charset="0"/>
              </a:rPr>
              <a:t>HPP Layout with Custom Fields and Custom Labels - no Order Summary – Horizontal Layout</a:t>
            </a:r>
            <a:endParaRPr lang="en-US" sz="2400" b="1" dirty="0">
              <a:solidFill>
                <a:srgbClr val="133E56"/>
              </a:solidFill>
              <a:latin typeface="Nunito Sans" pitchFamily="2" charset="77"/>
              <a:cs typeface="Poppins" pitchFamily="2" charset="77"/>
            </a:endParaRPr>
          </a:p>
        </p:txBody>
      </p:sp>
      <p:sp>
        <p:nvSpPr>
          <p:cNvPr id="3" name="Right Brace 2">
            <a:extLst>
              <a:ext uri="{FF2B5EF4-FFF2-40B4-BE49-F238E27FC236}">
                <a16:creationId xmlns:a16="http://schemas.microsoft.com/office/drawing/2014/main" id="{B61B9164-FE32-B04A-A262-5666035998D6}"/>
              </a:ext>
            </a:extLst>
          </p:cNvPr>
          <p:cNvSpPr/>
          <p:nvPr/>
        </p:nvSpPr>
        <p:spPr>
          <a:xfrm>
            <a:off x="3796764" y="1996966"/>
            <a:ext cx="761397" cy="672952"/>
          </a:xfrm>
          <a:prstGeom prst="rightBrace">
            <a:avLst/>
          </a:prstGeom>
          <a:ln w="25400">
            <a:solidFill>
              <a:srgbClr val="133E5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9E3F763E-D7EA-A140-8C0A-9C8163146767}"/>
              </a:ext>
            </a:extLst>
          </p:cNvPr>
          <p:cNvSpPr txBox="1"/>
          <p:nvPr/>
        </p:nvSpPr>
        <p:spPr>
          <a:xfrm>
            <a:off x="4607111" y="2095799"/>
            <a:ext cx="7318590" cy="1446550"/>
          </a:xfrm>
          <a:prstGeom prst="rect">
            <a:avLst/>
          </a:prstGeom>
          <a:noFill/>
          <a:ln w="25400">
            <a:solidFill>
              <a:srgbClr val="133E56"/>
            </a:solidFill>
          </a:ln>
        </p:spPr>
        <p:txBody>
          <a:bodyPr wrap="square" rtlCol="0">
            <a:spAutoFit/>
          </a:bodyPr>
          <a:lstStyle/>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p:txBody>
      </p:sp>
      <p:sp>
        <p:nvSpPr>
          <p:cNvPr id="11" name="TextBox 10">
            <a:extLst>
              <a:ext uri="{FF2B5EF4-FFF2-40B4-BE49-F238E27FC236}">
                <a16:creationId xmlns:a16="http://schemas.microsoft.com/office/drawing/2014/main" id="{6242C3FB-6065-9346-B35C-A652CD2BB557}"/>
              </a:ext>
            </a:extLst>
          </p:cNvPr>
          <p:cNvSpPr txBox="1"/>
          <p:nvPr/>
        </p:nvSpPr>
        <p:spPr>
          <a:xfrm>
            <a:off x="4743367" y="2293505"/>
            <a:ext cx="3637031" cy="923330"/>
          </a:xfrm>
          <a:prstGeom prst="rect">
            <a:avLst/>
          </a:prstGeom>
          <a:noFill/>
        </p:spPr>
        <p:txBody>
          <a:bodyPr wrap="square" rtlCol="0">
            <a:spAutoFit/>
          </a:bodyPr>
          <a:lstStyle/>
          <a:p>
            <a:r>
              <a:rPr lang="en-GB" dirty="0">
                <a:solidFill>
                  <a:srgbClr val="133E56"/>
                </a:solidFill>
              </a:rPr>
              <a:t>Values sent in the </a:t>
            </a:r>
            <a:r>
              <a:rPr lang="en-GB" sz="1400" dirty="0" err="1">
                <a:solidFill>
                  <a:srgbClr val="133E56"/>
                </a:solidFill>
                <a:latin typeface="Comic Sans MS" panose="030F0902030302020204" pitchFamily="66" charset="0"/>
              </a:rPr>
              <a:t>show_custom_labels</a:t>
            </a:r>
            <a:r>
              <a:rPr lang="en-GB" sz="1400" dirty="0">
                <a:solidFill>
                  <a:srgbClr val="133E56"/>
                </a:solidFill>
                <a:latin typeface="Comic Sans MS" panose="030F0902030302020204" pitchFamily="66" charset="0"/>
              </a:rPr>
              <a:t> </a:t>
            </a:r>
            <a:r>
              <a:rPr lang="en-GB" dirty="0">
                <a:solidFill>
                  <a:srgbClr val="133E56"/>
                </a:solidFill>
              </a:rPr>
              <a:t>block are only displayed in the vertical layout.</a:t>
            </a:r>
          </a:p>
        </p:txBody>
      </p:sp>
      <p:pic>
        <p:nvPicPr>
          <p:cNvPr id="9" name="Picture 8">
            <a:extLst>
              <a:ext uri="{FF2B5EF4-FFF2-40B4-BE49-F238E27FC236}">
                <a16:creationId xmlns:a16="http://schemas.microsoft.com/office/drawing/2014/main" id="{898801FE-1819-DF4E-B647-1D6524D79E24}"/>
              </a:ext>
            </a:extLst>
          </p:cNvPr>
          <p:cNvPicPr>
            <a:picLocks noChangeAspect="1"/>
          </p:cNvPicPr>
          <p:nvPr/>
        </p:nvPicPr>
        <p:blipFill>
          <a:blip r:embed="rId2"/>
          <a:stretch>
            <a:fillRect/>
          </a:stretch>
        </p:blipFill>
        <p:spPr>
          <a:xfrm>
            <a:off x="9175905" y="2395479"/>
            <a:ext cx="2590800" cy="838200"/>
          </a:xfrm>
          <a:prstGeom prst="rect">
            <a:avLst/>
          </a:prstGeom>
        </p:spPr>
      </p:pic>
      <p:pic>
        <p:nvPicPr>
          <p:cNvPr id="2" name="Picture 1">
            <a:extLst>
              <a:ext uri="{FF2B5EF4-FFF2-40B4-BE49-F238E27FC236}">
                <a16:creationId xmlns:a16="http://schemas.microsoft.com/office/drawing/2014/main" id="{47B679C8-394A-6745-A7FC-BDB3C8C2C6EA}"/>
              </a:ext>
            </a:extLst>
          </p:cNvPr>
          <p:cNvPicPr>
            <a:picLocks noChangeAspect="1"/>
          </p:cNvPicPr>
          <p:nvPr/>
        </p:nvPicPr>
        <p:blipFill>
          <a:blip r:embed="rId3"/>
          <a:stretch>
            <a:fillRect/>
          </a:stretch>
        </p:blipFill>
        <p:spPr>
          <a:xfrm>
            <a:off x="223378" y="1193059"/>
            <a:ext cx="3844037" cy="5163291"/>
          </a:xfrm>
          <a:prstGeom prst="rect">
            <a:avLst/>
          </a:prstGeom>
        </p:spPr>
      </p:pic>
      <p:pic>
        <p:nvPicPr>
          <p:cNvPr id="17" name="Picture 16">
            <a:extLst>
              <a:ext uri="{FF2B5EF4-FFF2-40B4-BE49-F238E27FC236}">
                <a16:creationId xmlns:a16="http://schemas.microsoft.com/office/drawing/2014/main" id="{1E1385AB-C23C-9B40-BBBB-2008CC2AFAE6}"/>
              </a:ext>
            </a:extLst>
          </p:cNvPr>
          <p:cNvPicPr>
            <a:picLocks noChangeAspect="1"/>
          </p:cNvPicPr>
          <p:nvPr/>
        </p:nvPicPr>
        <p:blipFill>
          <a:blip r:embed="rId4"/>
          <a:stretch>
            <a:fillRect/>
          </a:stretch>
        </p:blipFill>
        <p:spPr>
          <a:xfrm>
            <a:off x="9025289" y="3078903"/>
            <a:ext cx="2590800" cy="215900"/>
          </a:xfrm>
          <a:prstGeom prst="rect">
            <a:avLst/>
          </a:prstGeom>
        </p:spPr>
      </p:pic>
      <p:sp>
        <p:nvSpPr>
          <p:cNvPr id="18" name="TextBox 17">
            <a:extLst>
              <a:ext uri="{FF2B5EF4-FFF2-40B4-BE49-F238E27FC236}">
                <a16:creationId xmlns:a16="http://schemas.microsoft.com/office/drawing/2014/main" id="{FB8DDA9F-E449-9B44-9CC4-6B14521FFF59}"/>
              </a:ext>
            </a:extLst>
          </p:cNvPr>
          <p:cNvSpPr txBox="1"/>
          <p:nvPr/>
        </p:nvSpPr>
        <p:spPr>
          <a:xfrm>
            <a:off x="4607111" y="3683866"/>
            <a:ext cx="7396648" cy="2520000"/>
          </a:xfrm>
          <a:prstGeom prst="rect">
            <a:avLst/>
          </a:prstGeom>
          <a:noFill/>
          <a:ln w="25400">
            <a:solidFill>
              <a:srgbClr val="133E56"/>
            </a:solidFill>
          </a:ln>
        </p:spPr>
        <p:txBody>
          <a:bodyPr wrap="square" rtlCol="0">
            <a:spAutoFit/>
          </a:bodyPr>
          <a:lstStyle/>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a:p>
            <a:endParaRPr lang="en-GB" sz="1100" dirty="0">
              <a:solidFill>
                <a:srgbClr val="133E56"/>
              </a:solidFill>
              <a:latin typeface="Comic Sans MS" panose="030F0902030302020204" pitchFamily="66" charset="0"/>
            </a:endParaRPr>
          </a:p>
        </p:txBody>
      </p:sp>
      <p:pic>
        <p:nvPicPr>
          <p:cNvPr id="19" name="Picture 18">
            <a:extLst>
              <a:ext uri="{FF2B5EF4-FFF2-40B4-BE49-F238E27FC236}">
                <a16:creationId xmlns:a16="http://schemas.microsoft.com/office/drawing/2014/main" id="{975EE1C0-C895-894A-898B-3F7AD3BA856C}"/>
              </a:ext>
            </a:extLst>
          </p:cNvPr>
          <p:cNvPicPr>
            <a:picLocks noChangeAspect="1"/>
          </p:cNvPicPr>
          <p:nvPr/>
        </p:nvPicPr>
        <p:blipFill>
          <a:blip r:embed="rId5"/>
          <a:stretch>
            <a:fillRect/>
          </a:stretch>
        </p:blipFill>
        <p:spPr>
          <a:xfrm>
            <a:off x="8738001" y="4179945"/>
            <a:ext cx="3187700" cy="1244600"/>
          </a:xfrm>
          <a:prstGeom prst="rect">
            <a:avLst/>
          </a:prstGeom>
        </p:spPr>
      </p:pic>
      <p:sp>
        <p:nvSpPr>
          <p:cNvPr id="20" name="TextBox 19">
            <a:extLst>
              <a:ext uri="{FF2B5EF4-FFF2-40B4-BE49-F238E27FC236}">
                <a16:creationId xmlns:a16="http://schemas.microsoft.com/office/drawing/2014/main" id="{8FC82A18-88EF-FF40-8EF4-415EFDB44B35}"/>
              </a:ext>
            </a:extLst>
          </p:cNvPr>
          <p:cNvSpPr txBox="1"/>
          <p:nvPr/>
        </p:nvSpPr>
        <p:spPr>
          <a:xfrm>
            <a:off x="4743367" y="3878719"/>
            <a:ext cx="3503888" cy="2031325"/>
          </a:xfrm>
          <a:prstGeom prst="rect">
            <a:avLst/>
          </a:prstGeom>
          <a:noFill/>
        </p:spPr>
        <p:txBody>
          <a:bodyPr wrap="square" rtlCol="0">
            <a:spAutoFit/>
          </a:bodyPr>
          <a:lstStyle/>
          <a:p>
            <a:r>
              <a:rPr lang="en-GB" dirty="0">
                <a:solidFill>
                  <a:srgbClr val="133E56"/>
                </a:solidFill>
              </a:rPr>
              <a:t>Including the </a:t>
            </a:r>
            <a:r>
              <a:rPr lang="en-GB" sz="1400" dirty="0" err="1">
                <a:solidFill>
                  <a:srgbClr val="133E56"/>
                </a:solidFill>
                <a:latin typeface="Comic Sans MS" panose="030F0902030302020204" pitchFamily="66" charset="0"/>
              </a:rPr>
              <a:t>show_custom_fields</a:t>
            </a:r>
            <a:r>
              <a:rPr lang="en-GB" sz="1400" dirty="0">
                <a:solidFill>
                  <a:srgbClr val="133E56"/>
                </a:solidFill>
                <a:latin typeface="Comic Sans MS" panose="030F0902030302020204" pitchFamily="66" charset="0"/>
              </a:rPr>
              <a:t> </a:t>
            </a:r>
            <a:r>
              <a:rPr lang="en-GB" dirty="0">
                <a:solidFill>
                  <a:srgbClr val="133E56"/>
                </a:solidFill>
              </a:rPr>
              <a:t>block enables the display of the card holder name and address fields.</a:t>
            </a:r>
          </a:p>
          <a:p>
            <a:pPr marL="285750" indent="-285750">
              <a:buFont typeface="Arial" panose="020B0604020202020204" pitchFamily="34" charset="0"/>
              <a:buChar char="•"/>
            </a:pPr>
            <a:r>
              <a:rPr lang="en-GB" dirty="0">
                <a:solidFill>
                  <a:srgbClr val="133E56"/>
                </a:solidFill>
              </a:rPr>
              <a:t>Address data fields will be blank if no address data is sent in the HPP request</a:t>
            </a:r>
          </a:p>
        </p:txBody>
      </p:sp>
      <p:sp>
        <p:nvSpPr>
          <p:cNvPr id="21" name="Right Brace 20">
            <a:extLst>
              <a:ext uri="{FF2B5EF4-FFF2-40B4-BE49-F238E27FC236}">
                <a16:creationId xmlns:a16="http://schemas.microsoft.com/office/drawing/2014/main" id="{D9783DF4-34A4-434F-9909-18223C0FF8F3}"/>
              </a:ext>
            </a:extLst>
          </p:cNvPr>
          <p:cNvSpPr/>
          <p:nvPr/>
        </p:nvSpPr>
        <p:spPr>
          <a:xfrm>
            <a:off x="4067416" y="2740170"/>
            <a:ext cx="380700" cy="2929214"/>
          </a:xfrm>
          <a:prstGeom prst="rightBrace">
            <a:avLst>
              <a:gd name="adj1" fmla="val 8333"/>
              <a:gd name="adj2" fmla="val 49674"/>
            </a:avLst>
          </a:prstGeom>
          <a:ln w="25400">
            <a:solidFill>
              <a:srgbClr val="133E5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5A9965B0-09F8-0349-A251-CE639B35CDD7}"/>
              </a:ext>
            </a:extLst>
          </p:cNvPr>
          <p:cNvCxnSpPr>
            <a:cxnSpLocks/>
          </p:cNvCxnSpPr>
          <p:nvPr/>
        </p:nvCxnSpPr>
        <p:spPr>
          <a:xfrm flipH="1" flipV="1">
            <a:off x="3796764" y="1110132"/>
            <a:ext cx="810349" cy="293697"/>
          </a:xfrm>
          <a:prstGeom prst="straightConnector1">
            <a:avLst/>
          </a:prstGeom>
          <a:ln w="25400">
            <a:solidFill>
              <a:srgbClr val="133E56"/>
            </a:solidFill>
            <a:tailEnd type="triangle"/>
          </a:ln>
          <a:effectLst>
            <a:outerShdw blurRad="50800" dist="50800" dir="5400000" algn="ctr" rotWithShape="0">
              <a:srgbClr val="133E56"/>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71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DF153-CD8E-4247-AB46-2F40013FE513}"/>
              </a:ext>
            </a:extLst>
          </p:cNvPr>
          <p:cNvSpPr>
            <a:spLocks noGrp="1"/>
          </p:cNvSpPr>
          <p:nvPr>
            <p:ph type="sldNum" sz="quarter" idx="12"/>
          </p:nvPr>
        </p:nvSpPr>
        <p:spPr/>
        <p:txBody>
          <a:bodyPr/>
          <a:lstStyle/>
          <a:p>
            <a:fld id="{0817CC84-44EF-354A-8DD0-264AAF7EF71D}" type="slidenum">
              <a:rPr lang="en-US" smtClean="0"/>
              <a:t>9</a:t>
            </a:fld>
            <a:endParaRPr lang="en-US"/>
          </a:p>
        </p:txBody>
      </p:sp>
      <p:sp>
        <p:nvSpPr>
          <p:cNvPr id="7" name="Rectangle 6">
            <a:extLst>
              <a:ext uri="{FF2B5EF4-FFF2-40B4-BE49-F238E27FC236}">
                <a16:creationId xmlns:a16="http://schemas.microsoft.com/office/drawing/2014/main" id="{E0D46466-EB1E-CC4D-ACA9-D51E282C71DB}"/>
              </a:ext>
            </a:extLst>
          </p:cNvPr>
          <p:cNvSpPr/>
          <p:nvPr/>
        </p:nvSpPr>
        <p:spPr>
          <a:xfrm>
            <a:off x="0" y="3791"/>
            <a:ext cx="12192000" cy="540000"/>
          </a:xfrm>
          <a:prstGeom prst="rect">
            <a:avLst/>
          </a:prstGeom>
          <a:solidFill>
            <a:srgbClr val="55B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33AAA2"/>
              </a:solidFill>
            </a:endParaRPr>
          </a:p>
        </p:txBody>
      </p:sp>
      <p:sp>
        <p:nvSpPr>
          <p:cNvPr id="8" name="Rectangle 7">
            <a:extLst>
              <a:ext uri="{FF2B5EF4-FFF2-40B4-BE49-F238E27FC236}">
                <a16:creationId xmlns:a16="http://schemas.microsoft.com/office/drawing/2014/main" id="{AC2351E9-1C61-FF4A-8578-54017CF48AF8}"/>
              </a:ext>
            </a:extLst>
          </p:cNvPr>
          <p:cNvSpPr/>
          <p:nvPr/>
        </p:nvSpPr>
        <p:spPr>
          <a:xfrm>
            <a:off x="-1" y="5889171"/>
            <a:ext cx="12192000" cy="540000"/>
          </a:xfrm>
          <a:prstGeom prst="rect">
            <a:avLst/>
          </a:prstGeom>
          <a:solidFill>
            <a:srgbClr val="10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AB82A458-F247-5B47-9A48-79BA3B226D7F}"/>
              </a:ext>
            </a:extLst>
          </p:cNvPr>
          <p:cNvSpPr txBox="1"/>
          <p:nvPr/>
        </p:nvSpPr>
        <p:spPr>
          <a:xfrm>
            <a:off x="9466180" y="2601101"/>
            <a:ext cx="2569945" cy="2862322"/>
          </a:xfrm>
          <a:prstGeom prst="rect">
            <a:avLst/>
          </a:prstGeom>
          <a:noFill/>
          <a:ln w="25400">
            <a:solidFill>
              <a:srgbClr val="133E56"/>
            </a:solidFill>
          </a:ln>
        </p:spPr>
        <p:txBody>
          <a:bodyPr wrap="square" rtlCol="0">
            <a:spAutoFit/>
          </a:bodyPr>
          <a:lstStyle/>
          <a:p>
            <a:r>
              <a:rPr lang="en-GB" dirty="0">
                <a:solidFill>
                  <a:srgbClr val="133E56"/>
                </a:solidFill>
              </a:rPr>
              <a:t>Optionally, a link to the terms and conditions on the merchant’s website can be displayed above the Pay button. This is configured by APEXX at organisation level and not controlled by the data in the payment request</a:t>
            </a:r>
          </a:p>
        </p:txBody>
      </p:sp>
      <p:sp>
        <p:nvSpPr>
          <p:cNvPr id="13" name="Title 1">
            <a:extLst>
              <a:ext uri="{FF2B5EF4-FFF2-40B4-BE49-F238E27FC236}">
                <a16:creationId xmlns:a16="http://schemas.microsoft.com/office/drawing/2014/main" id="{05128DCB-FE64-9249-A6D5-89694A378457}"/>
              </a:ext>
            </a:extLst>
          </p:cNvPr>
          <p:cNvSpPr>
            <a:spLocks noGrp="1"/>
          </p:cNvSpPr>
          <p:nvPr>
            <p:ph type="title"/>
          </p:nvPr>
        </p:nvSpPr>
        <p:spPr>
          <a:xfrm>
            <a:off x="2587592" y="705414"/>
            <a:ext cx="7016817" cy="540000"/>
          </a:xfrm>
        </p:spPr>
        <p:txBody>
          <a:bodyPr>
            <a:normAutofit/>
          </a:bodyPr>
          <a:lstStyle/>
          <a:p>
            <a:pPr algn="ctr"/>
            <a:r>
              <a:rPr lang="en-GB" sz="2400" b="1" dirty="0">
                <a:solidFill>
                  <a:srgbClr val="133F57"/>
                </a:solidFill>
                <a:latin typeface="Nunito Sans" pitchFamily="2" charset="77"/>
                <a:ea typeface="Open Sans" panose="020B0606030504020204" pitchFamily="34" charset="0"/>
                <a:cs typeface="Open Sans" panose="020B0606030504020204" pitchFamily="34" charset="0"/>
              </a:rPr>
              <a:t>HPP Layout  (any option) - Terms and Conditions</a:t>
            </a:r>
            <a:endParaRPr lang="en-US" sz="2400" b="1" dirty="0">
              <a:solidFill>
                <a:srgbClr val="133E56"/>
              </a:solidFill>
              <a:latin typeface="Nunito Sans" pitchFamily="2" charset="77"/>
              <a:cs typeface="Poppins" pitchFamily="2" charset="77"/>
            </a:endParaRPr>
          </a:p>
        </p:txBody>
      </p:sp>
      <p:pic>
        <p:nvPicPr>
          <p:cNvPr id="2" name="Picture 1">
            <a:extLst>
              <a:ext uri="{FF2B5EF4-FFF2-40B4-BE49-F238E27FC236}">
                <a16:creationId xmlns:a16="http://schemas.microsoft.com/office/drawing/2014/main" id="{45063D01-6E8E-A644-B9B4-BE03DD10F00C}"/>
              </a:ext>
            </a:extLst>
          </p:cNvPr>
          <p:cNvPicPr>
            <a:picLocks noChangeAspect="1"/>
          </p:cNvPicPr>
          <p:nvPr/>
        </p:nvPicPr>
        <p:blipFill>
          <a:blip r:embed="rId2"/>
          <a:stretch>
            <a:fillRect/>
          </a:stretch>
        </p:blipFill>
        <p:spPr>
          <a:xfrm>
            <a:off x="2870200" y="1189967"/>
            <a:ext cx="6451600" cy="4406900"/>
          </a:xfrm>
          <a:prstGeom prst="rect">
            <a:avLst/>
          </a:prstGeom>
        </p:spPr>
      </p:pic>
      <p:sp>
        <p:nvSpPr>
          <p:cNvPr id="10" name="Rounded Rectangle 9">
            <a:extLst>
              <a:ext uri="{FF2B5EF4-FFF2-40B4-BE49-F238E27FC236}">
                <a16:creationId xmlns:a16="http://schemas.microsoft.com/office/drawing/2014/main" id="{BED4AD92-59A1-BC41-880E-1CD4FD190173}"/>
              </a:ext>
            </a:extLst>
          </p:cNvPr>
          <p:cNvSpPr/>
          <p:nvPr/>
        </p:nvSpPr>
        <p:spPr>
          <a:xfrm>
            <a:off x="3273020" y="4148488"/>
            <a:ext cx="5562971" cy="728399"/>
          </a:xfrm>
          <a:prstGeom prst="roundRect">
            <a:avLst/>
          </a:prstGeom>
          <a:noFill/>
          <a:ln w="38100">
            <a:solidFill>
              <a:srgbClr val="133E5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B9836ED4-8E61-7842-B4E7-1C7C3D487C5F}"/>
              </a:ext>
            </a:extLst>
          </p:cNvPr>
          <p:cNvCxnSpPr>
            <a:stCxn id="4" idx="1"/>
          </p:cNvCxnSpPr>
          <p:nvPr/>
        </p:nvCxnSpPr>
        <p:spPr>
          <a:xfrm flipH="1">
            <a:off x="8835991" y="4032262"/>
            <a:ext cx="630189" cy="443485"/>
          </a:xfrm>
          <a:prstGeom prst="straightConnector1">
            <a:avLst/>
          </a:prstGeom>
          <a:ln w="25400">
            <a:solidFill>
              <a:srgbClr val="133E56"/>
            </a:solidFill>
            <a:tailEnd type="triangle"/>
          </a:ln>
          <a:effectLst>
            <a:outerShdw blurRad="50800" dist="50800" dir="5400000" algn="ctr" rotWithShape="0">
              <a:srgbClr val="133E56"/>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509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E54575B-0B32-5E4D-B990-D4E21BE539A9}" vid="{F3F214E2-243D-204F-BDE3-213092E629F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E54575B-0B32-5E4D-B990-D4E21BE539A9}" vid="{8B1C0FF5-4DFC-FC4E-A9DC-C5131FBC90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TotalTime>
  <Words>841</Words>
  <Application>Microsoft Macintosh PowerPoint</Application>
  <PresentationFormat>Widescreen</PresentationFormat>
  <Paragraphs>111</Paragraphs>
  <Slides>12</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Arial</vt:lpstr>
      <vt:lpstr>Calibri</vt:lpstr>
      <vt:lpstr>Calibri Light</vt:lpstr>
      <vt:lpstr>Comic Sans MS</vt:lpstr>
      <vt:lpstr>Nunito Sans</vt:lpstr>
      <vt:lpstr>Nunito Sans SemiBold</vt:lpstr>
      <vt:lpstr>Poppins</vt:lpstr>
      <vt:lpstr>Poppins Medium</vt:lpstr>
      <vt:lpstr>Poppins SemiBold</vt:lpstr>
      <vt:lpstr>Office Theme</vt:lpstr>
      <vt:lpstr>Custom Design</vt:lpstr>
      <vt:lpstr>PowerPoint Presentation</vt:lpstr>
      <vt:lpstr>PowerPoint Presentation</vt:lpstr>
      <vt:lpstr>PowerPoint Presentation</vt:lpstr>
      <vt:lpstr>HPP Layout without Custom Fields and Custom Labels – with Order Summary</vt:lpstr>
      <vt:lpstr>HPP Layout without Custom Fields and Custom Labels – without Order Summary</vt:lpstr>
      <vt:lpstr>HPP Layout with Custom Fields, Custom Labels and Order Summary – Vertical Layout</vt:lpstr>
      <vt:lpstr>HPP Layout with Custom Fields and Custom Labels - no Order Summary – Vertical Layout</vt:lpstr>
      <vt:lpstr>HPP Layout with Custom Fields and Custom Labels - no Order Summary – Horizontal Layout</vt:lpstr>
      <vt:lpstr>HPP Layout  (any option) - Terms and Conditions</vt:lpstr>
      <vt:lpstr>HPP Styling options</vt:lpstr>
      <vt:lpstr>Example of a non-English hosted payment form – Nike Russia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Deeksha Talreja</dc:creator>
  <cp:lastModifiedBy>Annette Maxwitat</cp:lastModifiedBy>
  <cp:revision>15</cp:revision>
  <dcterms:created xsi:type="dcterms:W3CDTF">2019-09-25T08:35:13Z</dcterms:created>
  <dcterms:modified xsi:type="dcterms:W3CDTF">2020-05-22T09:50:24Z</dcterms:modified>
</cp:coreProperties>
</file>